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4"/>
  </p:sldMasterIdLst>
  <p:notesMasterIdLst>
    <p:notesMasterId r:id="rId37"/>
  </p:notesMasterIdLst>
  <p:handoutMasterIdLst>
    <p:handoutMasterId r:id="rId38"/>
  </p:handoutMasterIdLst>
  <p:sldIdLst>
    <p:sldId id="296" r:id="rId5"/>
    <p:sldId id="325" r:id="rId6"/>
    <p:sldId id="347" r:id="rId7"/>
    <p:sldId id="402" r:id="rId8"/>
    <p:sldId id="343" r:id="rId9"/>
    <p:sldId id="344" r:id="rId10"/>
    <p:sldId id="353" r:id="rId11"/>
    <p:sldId id="356" r:id="rId12"/>
    <p:sldId id="405" r:id="rId13"/>
    <p:sldId id="409" r:id="rId14"/>
    <p:sldId id="410" r:id="rId15"/>
    <p:sldId id="412" r:id="rId16"/>
    <p:sldId id="413" r:id="rId17"/>
    <p:sldId id="415" r:id="rId18"/>
    <p:sldId id="438" r:id="rId19"/>
    <p:sldId id="389" r:id="rId20"/>
    <p:sldId id="489" r:id="rId21"/>
    <p:sldId id="487" r:id="rId22"/>
    <p:sldId id="490" r:id="rId23"/>
    <p:sldId id="446" r:id="rId24"/>
    <p:sldId id="465" r:id="rId25"/>
    <p:sldId id="447" r:id="rId26"/>
    <p:sldId id="463" r:id="rId27"/>
    <p:sldId id="471" r:id="rId28"/>
    <p:sldId id="472" r:id="rId29"/>
    <p:sldId id="481" r:id="rId30"/>
    <p:sldId id="482" r:id="rId31"/>
    <p:sldId id="453" r:id="rId32"/>
    <p:sldId id="454" r:id="rId33"/>
    <p:sldId id="455" r:id="rId34"/>
    <p:sldId id="456" r:id="rId35"/>
    <p:sldId id="379" r:id="rId36"/>
  </p:sldIdLst>
  <p:sldSz cx="12188825" cy="6858000"/>
  <p:notesSz cx="7010400" cy="9296400"/>
  <p:custDataLst>
    <p:tags r:id="rId3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95E69"/>
    <a:srgbClr val="809FAE"/>
    <a:srgbClr val="A1CEEC"/>
    <a:srgbClr val="A1CDE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5233" autoAdjust="0"/>
  </p:normalViewPr>
  <p:slideViewPr>
    <p:cSldViewPr snapToGrid="0">
      <p:cViewPr varScale="1">
        <p:scale>
          <a:sx n="100" d="100"/>
          <a:sy n="100" d="100"/>
        </p:scale>
        <p:origin x="960" y="58"/>
      </p:cViewPr>
      <p:guideLst>
        <p:guide pos="3839"/>
        <p:guide orient="horz" pos="216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gs" Target="tags/tag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6434"/>
          </a:xfrm>
          <a:prstGeom prst="rect">
            <a:avLst/>
          </a:prstGeom>
        </p:spPr>
        <p:txBody>
          <a:bodyPr vert="horz" lIns="93177" tIns="46589" rIns="93177" bIns="46589" rtlCol="0"/>
          <a:lstStyle>
            <a:lvl1pPr algn="l">
              <a:defRPr sz="1200"/>
            </a:lvl1pPr>
          </a:lstStyle>
          <a:p>
            <a:endParaRPr/>
          </a:p>
        </p:txBody>
      </p:sp>
      <p:sp>
        <p:nvSpPr>
          <p:cNvPr id="3" name="Date Placeholder 2"/>
          <p:cNvSpPr>
            <a:spLocks noGrp="1"/>
          </p:cNvSpPr>
          <p:nvPr>
            <p:ph type="dt" sz="quarter" idx="1"/>
          </p:nvPr>
        </p:nvSpPr>
        <p:spPr>
          <a:xfrm>
            <a:off x="3970939" y="0"/>
            <a:ext cx="3037840" cy="466434"/>
          </a:xfrm>
          <a:prstGeom prst="rect">
            <a:avLst/>
          </a:prstGeom>
        </p:spPr>
        <p:txBody>
          <a:bodyPr vert="horz" lIns="93177" tIns="46589" rIns="93177" bIns="46589" rtlCol="0"/>
          <a:lstStyle>
            <a:lvl1pPr algn="r">
              <a:defRPr sz="1200"/>
            </a:lvl1pPr>
          </a:lstStyle>
          <a:p>
            <a:fld id="{59088EAF-6ECA-4616-85EF-35AA19C641F3}" type="datetimeFigureOut">
              <a:rPr lang="en-US"/>
              <a:t>3/7/2018</a:t>
            </a:fld>
            <a:endParaRPr/>
          </a:p>
        </p:txBody>
      </p:sp>
      <p:sp>
        <p:nvSpPr>
          <p:cNvPr id="4" name="Footer Placeholder 3"/>
          <p:cNvSpPr>
            <a:spLocks noGrp="1"/>
          </p:cNvSpPr>
          <p:nvPr>
            <p:ph type="ftr" sz="quarter" idx="2"/>
          </p:nvPr>
        </p:nvSpPr>
        <p:spPr>
          <a:xfrm>
            <a:off x="1" y="8829969"/>
            <a:ext cx="3037840" cy="466433"/>
          </a:xfrm>
          <a:prstGeom prst="rect">
            <a:avLst/>
          </a:prstGeom>
        </p:spPr>
        <p:txBody>
          <a:bodyPr vert="horz" lIns="93177" tIns="46589" rIns="93177" bIns="46589" rtlCol="0" anchor="b"/>
          <a:lstStyle>
            <a:lvl1pPr algn="l">
              <a:defRPr sz="1200"/>
            </a:lvl1pPr>
          </a:lstStyle>
          <a:p>
            <a:endParaRPr/>
          </a:p>
        </p:txBody>
      </p:sp>
      <p:sp>
        <p:nvSpPr>
          <p:cNvPr id="5" name="Slide Number Placeholder 4"/>
          <p:cNvSpPr>
            <a:spLocks noGrp="1"/>
          </p:cNvSpPr>
          <p:nvPr>
            <p:ph type="sldNum" sz="quarter" idx="3"/>
          </p:nvPr>
        </p:nvSpPr>
        <p:spPr>
          <a:xfrm>
            <a:off x="3970939" y="8829969"/>
            <a:ext cx="3037840" cy="466433"/>
          </a:xfrm>
          <a:prstGeom prst="rect">
            <a:avLst/>
          </a:prstGeom>
        </p:spPr>
        <p:txBody>
          <a:bodyPr vert="horz" lIns="93177" tIns="46589" rIns="93177" bIns="46589" rtlCol="0" anchor="b"/>
          <a:lstStyle>
            <a:lvl1pPr algn="r">
              <a:defRPr sz="1200"/>
            </a:lvl1pPr>
          </a:lstStyle>
          <a:p>
            <a:fld id="{D9F912AB-2776-42F2-A957-313FC7EFEDB9}" type="slidenum">
              <a:rPr/>
              <a:t>‹#›</a:t>
            </a:fld>
            <a:endParaRPr/>
          </a:p>
        </p:txBody>
      </p:sp>
    </p:spTree>
    <p:extLst>
      <p:ext uri="{BB962C8B-B14F-4D97-AF65-F5344CB8AC3E}">
        <p14:creationId xmlns:p14="http://schemas.microsoft.com/office/powerpoint/2010/main" val="39320657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177" tIns="46589" rIns="93177" bIns="46589" rtlCol="0"/>
          <a:lstStyle>
            <a:lvl1pPr algn="l">
              <a:defRPr sz="1200"/>
            </a:lvl1pPr>
          </a:lstStyle>
          <a:p>
            <a:endParaRPr/>
          </a:p>
        </p:txBody>
      </p:sp>
      <p:sp>
        <p:nvSpPr>
          <p:cNvPr id="3" name="Date Placeholder 2"/>
          <p:cNvSpPr>
            <a:spLocks noGrp="1"/>
          </p:cNvSpPr>
          <p:nvPr>
            <p:ph type="dt" idx="1"/>
          </p:nvPr>
        </p:nvSpPr>
        <p:spPr>
          <a:xfrm>
            <a:off x="3970939" y="0"/>
            <a:ext cx="3037840" cy="464820"/>
          </a:xfrm>
          <a:prstGeom prst="rect">
            <a:avLst/>
          </a:prstGeom>
        </p:spPr>
        <p:txBody>
          <a:bodyPr vert="horz" lIns="93177" tIns="46589" rIns="93177" bIns="46589" rtlCol="0"/>
          <a:lstStyle>
            <a:lvl1pPr algn="r">
              <a:defRPr sz="1200"/>
            </a:lvl1pPr>
          </a:lstStyle>
          <a:p>
            <a:fld id="{3ABD2D7A-D230-4F91-BD59-0A39C2703BA8}" type="datetimeFigureOut">
              <a:rPr lang="en-US"/>
              <a:t>3/7/2018</a:t>
            </a:fld>
            <a:endParaRPr/>
          </a:p>
        </p:txBody>
      </p:sp>
      <p:sp>
        <p:nvSpPr>
          <p:cNvPr id="4" name="Slide Image Placeholder 3"/>
          <p:cNvSpPr>
            <a:spLocks noGrp="1" noRot="1" noChangeAspect="1"/>
          </p:cNvSpPr>
          <p:nvPr>
            <p:ph type="sldImg" idx="2"/>
          </p:nvPr>
        </p:nvSpPr>
        <p:spPr>
          <a:xfrm>
            <a:off x="407988" y="696913"/>
            <a:ext cx="6194425" cy="3486150"/>
          </a:xfrm>
          <a:prstGeom prst="rect">
            <a:avLst/>
          </a:prstGeom>
          <a:noFill/>
          <a:ln w="12700">
            <a:solidFill>
              <a:prstClr val="black"/>
            </a:solidFill>
          </a:ln>
        </p:spPr>
        <p:txBody>
          <a:bodyPr vert="horz" lIns="93177" tIns="46589" rIns="93177" bIns="46589" rtlCol="0" anchor="ctr"/>
          <a:lstStyle/>
          <a:p>
            <a:endParaRPr/>
          </a:p>
        </p:txBody>
      </p:sp>
      <p:sp>
        <p:nvSpPr>
          <p:cNvPr id="5" name="Notes Placeholder 4"/>
          <p:cNvSpPr>
            <a:spLocks noGrp="1"/>
          </p:cNvSpPr>
          <p:nvPr>
            <p:ph type="body" sz="quarter" idx="3"/>
          </p:nvPr>
        </p:nvSpPr>
        <p:spPr>
          <a:xfrm>
            <a:off x="701041" y="4415790"/>
            <a:ext cx="5608320" cy="4183380"/>
          </a:xfrm>
          <a:prstGeom prst="rect">
            <a:avLst/>
          </a:prstGeom>
        </p:spPr>
        <p:txBody>
          <a:bodyPr vert="horz" lIns="93177" tIns="46589" rIns="93177" bIns="46589"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1" y="8829967"/>
            <a:ext cx="3037840" cy="464820"/>
          </a:xfrm>
          <a:prstGeom prst="rect">
            <a:avLst/>
          </a:prstGeom>
        </p:spPr>
        <p:txBody>
          <a:bodyPr vert="horz" lIns="93177" tIns="46589" rIns="93177" bIns="46589" rtlCol="0" anchor="b"/>
          <a:lstStyle>
            <a:lvl1pPr algn="l">
              <a:defRPr sz="1200"/>
            </a:lvl1pPr>
          </a:lstStyle>
          <a:p>
            <a:endParaRPr/>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177" tIns="46589" rIns="93177" bIns="46589" rtlCol="0" anchor="b"/>
          <a:lstStyle>
            <a:lvl1pPr algn="r">
              <a:defRPr sz="1200"/>
            </a:lvl1pPr>
          </a:lstStyle>
          <a:p>
            <a:fld id="{F93199CD-3E1B-4AE6-990F-76F925F5EA9F}" type="slidenum">
              <a:rPr/>
              <a:t>‹#›</a:t>
            </a:fld>
            <a:endParaRPr/>
          </a:p>
        </p:txBody>
      </p:sp>
    </p:spTree>
    <p:extLst>
      <p:ext uri="{BB962C8B-B14F-4D97-AF65-F5344CB8AC3E}">
        <p14:creationId xmlns:p14="http://schemas.microsoft.com/office/powerpoint/2010/main" val="4276579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3199CD-3E1B-4AE6-990F-76F925F5EA9F}" type="slidenum">
              <a:rPr lang="en-US" smtClean="0"/>
              <a:t>1</a:t>
            </a:fld>
            <a:endParaRPr lang="en-US"/>
          </a:p>
        </p:txBody>
      </p:sp>
    </p:spTree>
    <p:extLst>
      <p:ext uri="{BB962C8B-B14F-4D97-AF65-F5344CB8AC3E}">
        <p14:creationId xmlns:p14="http://schemas.microsoft.com/office/powerpoint/2010/main" val="39339859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3199CD-3E1B-4AE6-990F-76F925F5EA9F}" type="slidenum">
              <a:rPr lang="en-US" smtClean="0"/>
              <a:t>23</a:t>
            </a:fld>
            <a:endParaRPr lang="en-US"/>
          </a:p>
        </p:txBody>
      </p:sp>
    </p:spTree>
    <p:extLst>
      <p:ext uri="{BB962C8B-B14F-4D97-AF65-F5344CB8AC3E}">
        <p14:creationId xmlns:p14="http://schemas.microsoft.com/office/powerpoint/2010/main" val="6060339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Edwards site - in contracting</a:t>
            </a:r>
          </a:p>
          <a:p>
            <a:r>
              <a:rPr lang="en-US" dirty="0" smtClean="0"/>
              <a:t>Initial re-testing required per protocol at Cesar Chavez due to elevator project.</a:t>
            </a:r>
            <a:r>
              <a:rPr lang="en-US" baseline="0" dirty="0" smtClean="0"/>
              <a:t> Earth moving work requires re-testing</a:t>
            </a:r>
            <a:endParaRPr lang="en-US" dirty="0"/>
          </a:p>
        </p:txBody>
      </p:sp>
      <p:sp>
        <p:nvSpPr>
          <p:cNvPr id="4" name="Slide Number Placeholder 3"/>
          <p:cNvSpPr>
            <a:spLocks noGrp="1"/>
          </p:cNvSpPr>
          <p:nvPr>
            <p:ph type="sldNum" sz="quarter" idx="10"/>
          </p:nvPr>
        </p:nvSpPr>
        <p:spPr/>
        <p:txBody>
          <a:bodyPr/>
          <a:lstStyle/>
          <a:p>
            <a:fld id="{F93199CD-3E1B-4AE6-990F-76F925F5EA9F}" type="slidenum">
              <a:rPr lang="en-US" smtClean="0"/>
              <a:t>30</a:t>
            </a:fld>
            <a:endParaRPr lang="en-US"/>
          </a:p>
        </p:txBody>
      </p:sp>
    </p:spTree>
    <p:extLst>
      <p:ext uri="{BB962C8B-B14F-4D97-AF65-F5344CB8AC3E}">
        <p14:creationId xmlns:p14="http://schemas.microsoft.com/office/powerpoint/2010/main" val="35404981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3199CD-3E1B-4AE6-990F-76F925F5EA9F}" type="slidenum">
              <a:rPr lang="en-US" smtClean="0"/>
              <a:t>32</a:t>
            </a:fld>
            <a:endParaRPr lang="en-US"/>
          </a:p>
        </p:txBody>
      </p:sp>
    </p:spTree>
    <p:extLst>
      <p:ext uri="{BB962C8B-B14F-4D97-AF65-F5344CB8AC3E}">
        <p14:creationId xmlns:p14="http://schemas.microsoft.com/office/powerpoint/2010/main" val="42149867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Just the key dates, all on one slide.  Consider breaking into two, highlighting what is complete with the table on the next slide.</a:t>
            </a:r>
          </a:p>
        </p:txBody>
      </p:sp>
      <p:sp>
        <p:nvSpPr>
          <p:cNvPr id="4" name="Slide Number Placeholder 3"/>
          <p:cNvSpPr>
            <a:spLocks noGrp="1"/>
          </p:cNvSpPr>
          <p:nvPr>
            <p:ph type="sldNum" sz="quarter" idx="10"/>
          </p:nvPr>
        </p:nvSpPr>
        <p:spPr/>
        <p:txBody>
          <a:bodyPr/>
          <a:lstStyle/>
          <a:p>
            <a:fld id="{F93199CD-3E1B-4AE6-990F-76F925F5EA9F}" type="slidenum">
              <a:rPr lang="en-US" smtClean="0"/>
              <a:t>3</a:t>
            </a:fld>
            <a:endParaRPr lang="en-US"/>
          </a:p>
        </p:txBody>
      </p:sp>
    </p:spTree>
    <p:extLst>
      <p:ext uri="{BB962C8B-B14F-4D97-AF65-F5344CB8AC3E}">
        <p14:creationId xmlns:p14="http://schemas.microsoft.com/office/powerpoint/2010/main" val="39339859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Just the key dates, all on one slide.  May consider combining with the “Completed” Milestones, but that might make the table out of place.</a:t>
            </a:r>
          </a:p>
        </p:txBody>
      </p:sp>
      <p:sp>
        <p:nvSpPr>
          <p:cNvPr id="4" name="Slide Number Placeholder 3"/>
          <p:cNvSpPr>
            <a:spLocks noGrp="1"/>
          </p:cNvSpPr>
          <p:nvPr>
            <p:ph type="sldNum" sz="quarter" idx="10"/>
          </p:nvPr>
        </p:nvSpPr>
        <p:spPr/>
        <p:txBody>
          <a:bodyPr/>
          <a:lstStyle/>
          <a:p>
            <a:fld id="{F93199CD-3E1B-4AE6-990F-76F925F5EA9F}" type="slidenum">
              <a:rPr lang="en-US" smtClean="0"/>
              <a:t>4</a:t>
            </a:fld>
            <a:endParaRPr lang="en-US"/>
          </a:p>
        </p:txBody>
      </p:sp>
    </p:spTree>
    <p:extLst>
      <p:ext uri="{BB962C8B-B14F-4D97-AF65-F5344CB8AC3E}">
        <p14:creationId xmlns:p14="http://schemas.microsoft.com/office/powerpoint/2010/main" val="20509025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way to show what has been completed</a:t>
            </a:r>
          </a:p>
        </p:txBody>
      </p:sp>
      <p:sp>
        <p:nvSpPr>
          <p:cNvPr id="4" name="Slide Number Placeholder 3"/>
          <p:cNvSpPr>
            <a:spLocks noGrp="1"/>
          </p:cNvSpPr>
          <p:nvPr>
            <p:ph type="sldNum" sz="quarter" idx="10"/>
          </p:nvPr>
        </p:nvSpPr>
        <p:spPr/>
        <p:txBody>
          <a:bodyPr/>
          <a:lstStyle/>
          <a:p>
            <a:fld id="{F93199CD-3E1B-4AE6-990F-76F925F5EA9F}" type="slidenum">
              <a:rPr lang="en-US" smtClean="0"/>
              <a:t>9</a:t>
            </a:fld>
            <a:endParaRPr lang="en-US"/>
          </a:p>
        </p:txBody>
      </p:sp>
    </p:spTree>
    <p:extLst>
      <p:ext uri="{BB962C8B-B14F-4D97-AF65-F5344CB8AC3E}">
        <p14:creationId xmlns:p14="http://schemas.microsoft.com/office/powerpoint/2010/main" val="20588210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way to show the forecast by group.  Clearly, the note does not need to be blue or diagonally across the sheet…</a:t>
            </a:r>
          </a:p>
        </p:txBody>
      </p:sp>
      <p:sp>
        <p:nvSpPr>
          <p:cNvPr id="4" name="Slide Number Placeholder 3"/>
          <p:cNvSpPr>
            <a:spLocks noGrp="1"/>
          </p:cNvSpPr>
          <p:nvPr>
            <p:ph type="sldNum" sz="quarter" idx="10"/>
          </p:nvPr>
        </p:nvSpPr>
        <p:spPr/>
        <p:txBody>
          <a:bodyPr/>
          <a:lstStyle/>
          <a:p>
            <a:fld id="{F93199CD-3E1B-4AE6-990F-76F925F5EA9F}" type="slidenum">
              <a:rPr lang="en-US" smtClean="0"/>
              <a:t>10</a:t>
            </a:fld>
            <a:endParaRPr lang="en-US"/>
          </a:p>
        </p:txBody>
      </p:sp>
    </p:spTree>
    <p:extLst>
      <p:ext uri="{BB962C8B-B14F-4D97-AF65-F5344CB8AC3E}">
        <p14:creationId xmlns:p14="http://schemas.microsoft.com/office/powerpoint/2010/main" val="3095780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Senate Bill 1062 = Healthy</a:t>
            </a:r>
            <a:r>
              <a:rPr lang="en-US" sz="1200" baseline="0" dirty="0" smtClean="0"/>
              <a:t> and Safe Schools Act</a:t>
            </a:r>
            <a:endParaRPr lang="en-US" sz="1200" dirty="0" smtClean="0"/>
          </a:p>
          <a:p>
            <a:r>
              <a:rPr lang="en-US" dirty="0" smtClean="0"/>
              <a:t>OARs</a:t>
            </a:r>
            <a:r>
              <a:rPr lang="en-US" baseline="0" dirty="0" smtClean="0"/>
              <a:t> = Oregon Administrative Rules</a:t>
            </a:r>
            <a:endParaRPr lang="en-US" dirty="0" smtClean="0"/>
          </a:p>
          <a:p>
            <a:r>
              <a:rPr lang="en-US" dirty="0" smtClean="0"/>
              <a:t>PPS Directors of Risk Management and Government Relations are participating in</a:t>
            </a:r>
            <a:r>
              <a:rPr lang="en-US" baseline="0" dirty="0" smtClean="0"/>
              <a:t> the </a:t>
            </a:r>
            <a:r>
              <a:rPr lang="en-US" sz="1200" dirty="0" smtClean="0"/>
              <a:t>Senate Bill 1062 Stakeholder Advisory group</a:t>
            </a:r>
            <a:endParaRPr lang="en-US" dirty="0"/>
          </a:p>
        </p:txBody>
      </p:sp>
      <p:sp>
        <p:nvSpPr>
          <p:cNvPr id="4" name="Slide Number Placeholder 3"/>
          <p:cNvSpPr>
            <a:spLocks noGrp="1"/>
          </p:cNvSpPr>
          <p:nvPr>
            <p:ph type="sldNum" sz="quarter" idx="10"/>
          </p:nvPr>
        </p:nvSpPr>
        <p:spPr/>
        <p:txBody>
          <a:bodyPr/>
          <a:lstStyle/>
          <a:p>
            <a:fld id="{F93199CD-3E1B-4AE6-990F-76F925F5EA9F}" type="slidenum">
              <a:rPr lang="en-US" smtClean="0"/>
              <a:t>15</a:t>
            </a:fld>
            <a:endParaRPr lang="en-US"/>
          </a:p>
        </p:txBody>
      </p:sp>
    </p:spTree>
    <p:extLst>
      <p:ext uri="{BB962C8B-B14F-4D97-AF65-F5344CB8AC3E}">
        <p14:creationId xmlns:p14="http://schemas.microsoft.com/office/powerpoint/2010/main" val="12786656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3199CD-3E1B-4AE6-990F-76F925F5EA9F}" type="slidenum">
              <a:rPr lang="en-US" smtClean="0"/>
              <a:t>20</a:t>
            </a:fld>
            <a:endParaRPr lang="en-US"/>
          </a:p>
        </p:txBody>
      </p:sp>
    </p:spTree>
    <p:extLst>
      <p:ext uri="{BB962C8B-B14F-4D97-AF65-F5344CB8AC3E}">
        <p14:creationId xmlns:p14="http://schemas.microsoft.com/office/powerpoint/2010/main" val="21097579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altLang="en-US" sz="2200" dirty="0" smtClean="0">
                <a:ea typeface="Avenir Next"/>
                <a:cs typeface="Avenir Next"/>
              </a:rPr>
              <a:t>Significant</a:t>
            </a:r>
            <a:r>
              <a:rPr lang="en-US" altLang="en-US" sz="2200" baseline="0" dirty="0" smtClean="0">
                <a:ea typeface="Avenir Next"/>
                <a:cs typeface="Avenir Next"/>
              </a:rPr>
              <a:t> planning required for a</a:t>
            </a:r>
            <a:r>
              <a:rPr lang="en-US" altLang="en-US" sz="2200" dirty="0" smtClean="0">
                <a:ea typeface="Avenir Next"/>
                <a:cs typeface="Avenir Next"/>
              </a:rPr>
              <a:t>batement projects of significant square footage such as flooring, ceilings, and spray-on fire proofing. Large</a:t>
            </a:r>
            <a:r>
              <a:rPr lang="en-US" altLang="en-US" sz="2200" baseline="0" dirty="0" smtClean="0">
                <a:ea typeface="Avenir Next"/>
                <a:cs typeface="Avenir Next"/>
              </a:rPr>
              <a:t> scale a</a:t>
            </a:r>
            <a:r>
              <a:rPr lang="en-US" altLang="en-US" sz="2200" dirty="0" smtClean="0">
                <a:ea typeface="Avenir Next"/>
                <a:cs typeface="Avenir Next"/>
              </a:rPr>
              <a:t>sbestos</a:t>
            </a:r>
            <a:r>
              <a:rPr lang="en-US" altLang="en-US" sz="2200" baseline="0" dirty="0" smtClean="0">
                <a:ea typeface="Avenir Next"/>
                <a:cs typeface="Avenir Next"/>
              </a:rPr>
              <a:t> abatement requires an unoccupied site for negative pressure containment and other controls.</a:t>
            </a:r>
          </a:p>
          <a:p>
            <a:pPr marL="0" marR="0" lvl="1" indent="0" algn="l" defTabSz="914400" rtl="0" eaLnBrk="1" fontAlgn="auto" latinLnBrk="0" hangingPunct="1">
              <a:lnSpc>
                <a:spcPct val="100000"/>
              </a:lnSpc>
              <a:spcBef>
                <a:spcPts val="0"/>
              </a:spcBef>
              <a:spcAft>
                <a:spcPts val="0"/>
              </a:spcAft>
              <a:buClrTx/>
              <a:buSzTx/>
              <a:buFontTx/>
              <a:buNone/>
              <a:tabLst/>
              <a:defRPr/>
            </a:pPr>
            <a:r>
              <a:rPr lang="en-US" altLang="en-US" sz="2200" baseline="0" dirty="0" smtClean="0">
                <a:ea typeface="Avenir Next"/>
                <a:cs typeface="Avenir Next"/>
              </a:rPr>
              <a:t>ACM = Asbestos Containing Material</a:t>
            </a:r>
            <a:endParaRPr lang="en-US" altLang="en-US" sz="2200" dirty="0" smtClean="0">
              <a:ea typeface="Avenir Next"/>
              <a:cs typeface="Avenir Next"/>
            </a:endParaRPr>
          </a:p>
          <a:p>
            <a:endParaRPr lang="en-US" dirty="0"/>
          </a:p>
        </p:txBody>
      </p:sp>
      <p:sp>
        <p:nvSpPr>
          <p:cNvPr id="4" name="Slide Number Placeholder 3"/>
          <p:cNvSpPr>
            <a:spLocks noGrp="1"/>
          </p:cNvSpPr>
          <p:nvPr>
            <p:ph type="sldNum" sz="quarter" idx="10"/>
          </p:nvPr>
        </p:nvSpPr>
        <p:spPr/>
        <p:txBody>
          <a:bodyPr/>
          <a:lstStyle/>
          <a:p>
            <a:fld id="{F93199CD-3E1B-4AE6-990F-76F925F5EA9F}" type="slidenum">
              <a:rPr lang="en-US" smtClean="0"/>
              <a:t>21</a:t>
            </a:fld>
            <a:endParaRPr lang="en-US" dirty="0"/>
          </a:p>
        </p:txBody>
      </p:sp>
    </p:spTree>
    <p:extLst>
      <p:ext uri="{BB962C8B-B14F-4D97-AF65-F5344CB8AC3E}">
        <p14:creationId xmlns:p14="http://schemas.microsoft.com/office/powerpoint/2010/main" val="22946025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AHERA =</a:t>
            </a:r>
            <a:r>
              <a:rPr lang="en-US" baseline="0" dirty="0" smtClean="0"/>
              <a:t> </a:t>
            </a:r>
            <a:r>
              <a:rPr lang="en-US" dirty="0" smtClean="0"/>
              <a:t>Asbestos Hazard Emergency Response Act</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Asbestos Management plan per site is an AHERA requirement</a:t>
            </a:r>
          </a:p>
          <a:p>
            <a:r>
              <a:rPr lang="en-US" dirty="0" smtClean="0"/>
              <a:t>PPS Risk Management uses the Verdant database product for asbestos management</a:t>
            </a:r>
            <a:endParaRPr lang="en-US" dirty="0"/>
          </a:p>
        </p:txBody>
      </p:sp>
      <p:sp>
        <p:nvSpPr>
          <p:cNvPr id="4" name="Slide Number Placeholder 3"/>
          <p:cNvSpPr>
            <a:spLocks noGrp="1"/>
          </p:cNvSpPr>
          <p:nvPr>
            <p:ph type="sldNum" sz="quarter" idx="10"/>
          </p:nvPr>
        </p:nvSpPr>
        <p:spPr/>
        <p:txBody>
          <a:bodyPr/>
          <a:lstStyle/>
          <a:p>
            <a:fld id="{F93199CD-3E1B-4AE6-990F-76F925F5EA9F}" type="slidenum">
              <a:rPr lang="en-US" smtClean="0"/>
              <a:t>22</a:t>
            </a:fld>
            <a:endParaRPr lang="en-US"/>
          </a:p>
        </p:txBody>
      </p:sp>
    </p:spTree>
    <p:extLst>
      <p:ext uri="{BB962C8B-B14F-4D97-AF65-F5344CB8AC3E}">
        <p14:creationId xmlns:p14="http://schemas.microsoft.com/office/powerpoint/2010/main" val="12083550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65214" y="1828800"/>
            <a:ext cx="8229600" cy="2895600"/>
          </a:xfrm>
        </p:spPr>
        <p:txBody>
          <a:bodyPr anchor="b">
            <a:normAutofit/>
          </a:bodyPr>
          <a:lstStyle>
            <a:lvl1pPr>
              <a:lnSpc>
                <a:spcPct val="80000"/>
              </a:lnSpc>
              <a:defRPr sz="6600">
                <a:solidFill>
                  <a:schemeClr val="tx1"/>
                </a:solidFill>
              </a:defRPr>
            </a:lvl1pPr>
          </a:lstStyle>
          <a:p>
            <a:r>
              <a:rPr lang="en-US"/>
              <a:t>Click to edit Master title style</a:t>
            </a:r>
            <a:endParaRPr/>
          </a:p>
        </p:txBody>
      </p:sp>
      <p:sp>
        <p:nvSpPr>
          <p:cNvPr id="3" name="Subtitle 2"/>
          <p:cNvSpPr>
            <a:spLocks noGrp="1"/>
          </p:cNvSpPr>
          <p:nvPr>
            <p:ph type="subTitle" idx="1"/>
          </p:nvPr>
        </p:nvSpPr>
        <p:spPr>
          <a:xfrm>
            <a:off x="1065213" y="4800600"/>
            <a:ext cx="8229600" cy="1219200"/>
          </a:xfrm>
        </p:spPr>
        <p:txBody>
          <a:bodyPr>
            <a:normAutofit/>
          </a:bodyPr>
          <a:lstStyle>
            <a:lvl1pPr marL="0" indent="0" algn="l">
              <a:spcBef>
                <a:spcPts val="0"/>
              </a:spcBef>
              <a:buNone/>
              <a:defRPr sz="2000" cap="all" spc="200" baseline="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Tree>
    <p:extLst>
      <p:ext uri="{BB962C8B-B14F-4D97-AF65-F5344CB8AC3E}">
        <p14:creationId xmlns:p14="http://schemas.microsoft.com/office/powerpoint/2010/main" val="949990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5ECCD918-45E4-4361-BB4F-A3245671B7F2}" type="datetime1">
              <a:rPr lang="en-US" smtClean="0"/>
              <a:t>3/7/2018</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lvl1pPr>
              <a:defRPr sz="1600"/>
            </a:lvl1pPr>
          </a:lstStyle>
          <a:p>
            <a:fld id="{2A013F82-EE5E-44EE-A61D-E31C6657F26F}" type="slidenum">
              <a:rPr lang="en-US" smtClean="0"/>
              <a:pPr/>
              <a:t>‹#›</a:t>
            </a:fld>
            <a:endParaRPr lang="en-US"/>
          </a:p>
        </p:txBody>
      </p:sp>
    </p:spTree>
    <p:extLst>
      <p:ext uri="{BB962C8B-B14F-4D97-AF65-F5344CB8AC3E}">
        <p14:creationId xmlns:p14="http://schemas.microsoft.com/office/powerpoint/2010/main" val="4600953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2412" y="381001"/>
            <a:ext cx="1524001" cy="56388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522412" y="381001"/>
            <a:ext cx="7391399"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735960D4-5EF5-4E20-AFC1-317BF9FA1D69}" type="datetime1">
              <a:rPr lang="en-US" smtClean="0"/>
              <a:t>3/7/2018</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lvl1pPr>
              <a:defRPr sz="1600"/>
            </a:lvl1pPr>
          </a:lstStyle>
          <a:p>
            <a:fld id="{2A013F82-EE5E-44EE-A61D-E31C6657F26F}" type="slidenum">
              <a:rPr lang="en-US" smtClean="0"/>
              <a:pPr/>
              <a:t>‹#›</a:t>
            </a:fld>
            <a:endParaRPr lang="en-US"/>
          </a:p>
        </p:txBody>
      </p:sp>
    </p:spTree>
    <p:extLst>
      <p:ext uri="{BB962C8B-B14F-4D97-AF65-F5344CB8AC3E}">
        <p14:creationId xmlns:p14="http://schemas.microsoft.com/office/powerpoint/2010/main" val="40790354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able of Contents">
    <p:spTree>
      <p:nvGrpSpPr>
        <p:cNvPr id="1" name=""/>
        <p:cNvGrpSpPr/>
        <p:nvPr/>
      </p:nvGrpSpPr>
      <p:grpSpPr>
        <a:xfrm>
          <a:off x="0" y="0"/>
          <a:ext cx="0" cy="0"/>
          <a:chOff x="0" y="0"/>
          <a:chExt cx="0" cy="0"/>
        </a:xfrm>
      </p:grpSpPr>
      <p:sp>
        <p:nvSpPr>
          <p:cNvPr id="19" name="Text Placeholder 6"/>
          <p:cNvSpPr>
            <a:spLocks noGrp="1"/>
          </p:cNvSpPr>
          <p:nvPr>
            <p:ph type="body" sz="quarter" idx="21" hasCustomPrompt="1"/>
          </p:nvPr>
        </p:nvSpPr>
        <p:spPr>
          <a:xfrm>
            <a:off x="554039" y="713742"/>
            <a:ext cx="11080750" cy="357143"/>
          </a:xfrm>
          <a:prstGeom prst="rect">
            <a:avLst/>
          </a:prstGeom>
        </p:spPr>
        <p:txBody>
          <a:bodyPr lIns="0" tIns="0" rIns="0" bIns="0"/>
          <a:lstStyle>
            <a:lvl1pPr marL="0" marR="0" indent="0" algn="l" defTabSz="456933" rtl="0" eaLnBrk="1" fontAlgn="auto" latinLnBrk="0" hangingPunct="1">
              <a:lnSpc>
                <a:spcPct val="100000"/>
              </a:lnSpc>
              <a:spcBef>
                <a:spcPts val="0"/>
              </a:spcBef>
              <a:spcAft>
                <a:spcPts val="0"/>
              </a:spcAft>
              <a:buClrTx/>
              <a:buSzTx/>
              <a:buFontTx/>
              <a:buNone/>
              <a:tabLst/>
              <a:defRPr sz="2500" b="1">
                <a:solidFill>
                  <a:schemeClr val="accent1"/>
                </a:solidFill>
                <a:latin typeface="HelveticaNeueLT Std" pitchFamily="34" charset="0"/>
              </a:defRPr>
            </a:lvl1pPr>
          </a:lstStyle>
          <a:p>
            <a:pPr lvl="0"/>
            <a:r>
              <a:rPr lang="en-US" dirty="0" smtClean="0"/>
              <a:t>Table of Contents</a:t>
            </a:r>
          </a:p>
        </p:txBody>
      </p:sp>
      <p:grpSp>
        <p:nvGrpSpPr>
          <p:cNvPr id="24" name="Group 23"/>
          <p:cNvGrpSpPr/>
          <p:nvPr userDrawn="1"/>
        </p:nvGrpSpPr>
        <p:grpSpPr>
          <a:xfrm>
            <a:off x="554039" y="538927"/>
            <a:ext cx="11080750" cy="0"/>
            <a:chOff x="251460" y="610784"/>
            <a:chExt cx="9555480" cy="0"/>
          </a:xfrm>
        </p:grpSpPr>
        <p:cxnSp>
          <p:nvCxnSpPr>
            <p:cNvPr id="25" name="Straight Connector 24"/>
            <p:cNvCxnSpPr/>
            <p:nvPr userDrawn="1"/>
          </p:nvCxnSpPr>
          <p:spPr>
            <a:xfrm>
              <a:off x="251460" y="610784"/>
              <a:ext cx="9555480" cy="0"/>
            </a:xfrm>
            <a:prstGeom prst="line">
              <a:avLst/>
            </a:prstGeom>
            <a:ln w="44450" cmpd="sng">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userDrawn="1"/>
          </p:nvCxnSpPr>
          <p:spPr>
            <a:xfrm>
              <a:off x="8745220" y="610784"/>
              <a:ext cx="1061720" cy="0"/>
            </a:xfrm>
            <a:prstGeom prst="line">
              <a:avLst/>
            </a:prstGeom>
            <a:ln w="44450" cmpd="sng">
              <a:solidFill>
                <a:schemeClr val="accent1"/>
              </a:solidFill>
            </a:ln>
            <a:effectLst/>
          </p:spPr>
          <p:style>
            <a:lnRef idx="2">
              <a:schemeClr val="accent1"/>
            </a:lnRef>
            <a:fillRef idx="0">
              <a:schemeClr val="accent1"/>
            </a:fillRef>
            <a:effectRef idx="1">
              <a:schemeClr val="accent1"/>
            </a:effectRef>
            <a:fontRef idx="minor">
              <a:schemeClr val="tx1"/>
            </a:fontRef>
          </p:style>
        </p:cxnSp>
      </p:grpSp>
      <p:sp>
        <p:nvSpPr>
          <p:cNvPr id="5" name="Text Placeholder 4"/>
          <p:cNvSpPr>
            <a:spLocks noGrp="1"/>
          </p:cNvSpPr>
          <p:nvPr>
            <p:ph type="body" sz="quarter" idx="22" hasCustomPrompt="1"/>
          </p:nvPr>
        </p:nvSpPr>
        <p:spPr>
          <a:xfrm>
            <a:off x="554039" y="1371321"/>
            <a:ext cx="11080750" cy="4559393"/>
          </a:xfrm>
          <a:prstGeom prst="rect">
            <a:avLst/>
          </a:prstGeom>
        </p:spPr>
        <p:txBody>
          <a:bodyPr lIns="0" tIns="0" rIns="0" bIns="0"/>
          <a:lstStyle>
            <a:lvl1pPr marL="410099" marR="0" indent="-410099" algn="l" defTabSz="456933" rtl="0" eaLnBrk="1" fontAlgn="auto" latinLnBrk="0" hangingPunct="1">
              <a:lnSpc>
                <a:spcPct val="100000"/>
              </a:lnSpc>
              <a:spcBef>
                <a:spcPts val="0"/>
              </a:spcBef>
              <a:spcAft>
                <a:spcPts val="538"/>
              </a:spcAft>
              <a:buClr>
                <a:schemeClr val="accent1"/>
              </a:buClr>
              <a:buSzTx/>
              <a:buFont typeface="+mj-lt"/>
              <a:buAutoNum type="romanUcPeriod"/>
              <a:tabLst>
                <a:tab pos="8201989" algn="r"/>
              </a:tabLst>
              <a:defRPr b="1" baseline="0">
                <a:solidFill>
                  <a:schemeClr val="tx1"/>
                </a:solidFill>
                <a:latin typeface="HelveticaNeueLT Std" pitchFamily="34" charset="0"/>
              </a:defRPr>
            </a:lvl1pPr>
            <a:lvl2pPr marL="358837" marR="0" indent="-358837" algn="l" defTabSz="456933" rtl="0" eaLnBrk="1" fontAlgn="auto" latinLnBrk="0" hangingPunct="1">
              <a:lnSpc>
                <a:spcPct val="100000"/>
              </a:lnSpc>
              <a:spcBef>
                <a:spcPts val="0"/>
              </a:spcBef>
              <a:spcAft>
                <a:spcPts val="538"/>
              </a:spcAft>
              <a:buClr>
                <a:schemeClr val="accent1"/>
              </a:buClr>
              <a:buSzTx/>
              <a:buFont typeface="+mj-lt"/>
              <a:buAutoNum type="romanUcPeriod"/>
              <a:tabLst>
                <a:tab pos="459313" algn="l"/>
                <a:tab pos="8201989" algn="r"/>
              </a:tabLst>
              <a:defRPr baseline="0"/>
            </a:lvl2pPr>
            <a:lvl3pPr marL="256312" indent="-256312">
              <a:lnSpc>
                <a:spcPct val="100000"/>
              </a:lnSpc>
              <a:buFont typeface="+mj-lt"/>
              <a:buAutoNum type="romanUcPeriod"/>
              <a:tabLst>
                <a:tab pos="8201989" algn="r"/>
              </a:tabLst>
              <a:defRPr>
                <a:solidFill>
                  <a:schemeClr val="accent1"/>
                </a:solidFill>
              </a:defRPr>
            </a:lvl3pPr>
            <a:lvl4pPr>
              <a:lnSpc>
                <a:spcPct val="100000"/>
              </a:lnSpc>
              <a:defRPr/>
            </a:lvl4pPr>
            <a:lvl5pPr>
              <a:lnSpc>
                <a:spcPct val="100000"/>
              </a:lnSpc>
              <a:defRPr/>
            </a:lvl5pPr>
          </a:lstStyle>
          <a:p>
            <a:pPr lvl="0"/>
            <a:r>
              <a:rPr lang="en-US" dirty="0" smtClean="0"/>
              <a:t>Section Title	0</a:t>
            </a:r>
          </a:p>
          <a:p>
            <a:pPr lvl="0"/>
            <a:r>
              <a:rPr lang="en-US" dirty="0" smtClean="0"/>
              <a:t>Section Title	0</a:t>
            </a:r>
          </a:p>
          <a:p>
            <a:pPr lvl="0"/>
            <a:r>
              <a:rPr lang="en-US" dirty="0" smtClean="0"/>
              <a:t>Section Title	0</a:t>
            </a:r>
          </a:p>
          <a:p>
            <a:pPr lvl="0"/>
            <a:r>
              <a:rPr lang="en-US" dirty="0" smtClean="0"/>
              <a:t>Section Title	0</a:t>
            </a:r>
          </a:p>
          <a:p>
            <a:pPr lvl="0"/>
            <a:r>
              <a:rPr lang="en-US" dirty="0" smtClean="0"/>
              <a:t>Section Title	0</a:t>
            </a:r>
          </a:p>
        </p:txBody>
      </p:sp>
      <p:cxnSp>
        <p:nvCxnSpPr>
          <p:cNvPr id="27" name="Straight Connector 26"/>
          <p:cNvCxnSpPr/>
          <p:nvPr userDrawn="1"/>
        </p:nvCxnSpPr>
        <p:spPr>
          <a:xfrm>
            <a:off x="554039" y="6283096"/>
            <a:ext cx="11080750"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pic>
        <p:nvPicPr>
          <p:cNvPr id="9" name="Picture 2" descr="Y:\Deal Type Folders\Schools\Portland SD 1J\2013 GO\Rating\SlateBlueTorch.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069173" y="6308496"/>
            <a:ext cx="609441"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582861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EBC07478-DB93-4620-9688-4893E231F978}" type="datetime1">
              <a:rPr lang="en-US" smtClean="0"/>
              <a:t>3/7/2018</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lvl1pPr>
              <a:defRPr sz="1600"/>
            </a:lvl1pPr>
          </a:lstStyle>
          <a:p>
            <a:fld id="{2A013F82-EE5E-44EE-A61D-E31C6657F26F}" type="slidenum">
              <a:rPr lang="en-US" smtClean="0"/>
              <a:pPr/>
              <a:t>‹#›</a:t>
            </a:fld>
            <a:endParaRPr lang="en-US"/>
          </a:p>
        </p:txBody>
      </p:sp>
    </p:spTree>
    <p:extLst>
      <p:ext uri="{BB962C8B-B14F-4D97-AF65-F5344CB8AC3E}">
        <p14:creationId xmlns:p14="http://schemas.microsoft.com/office/powerpoint/2010/main" val="27382540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59614" y="2514600"/>
            <a:ext cx="8692399" cy="2819400"/>
          </a:xfrm>
        </p:spPr>
        <p:txBody>
          <a:bodyPr anchor="b">
            <a:normAutofit/>
          </a:bodyPr>
          <a:lstStyle>
            <a:lvl1pPr algn="l">
              <a:lnSpc>
                <a:spcPct val="80000"/>
              </a:lnSpc>
              <a:defRPr sz="4800" b="0" cap="none" baseline="0">
                <a:solidFill>
                  <a:schemeClr val="bg1"/>
                </a:solidFill>
              </a:defRPr>
            </a:lvl1pPr>
          </a:lstStyle>
          <a:p>
            <a:r>
              <a:rPr lang="en-US"/>
              <a:t>Click to edit Master title style</a:t>
            </a:r>
            <a:endParaRPr/>
          </a:p>
        </p:txBody>
      </p:sp>
      <p:sp>
        <p:nvSpPr>
          <p:cNvPr id="3" name="Text Placeholder 2"/>
          <p:cNvSpPr>
            <a:spLocks noGrp="1"/>
          </p:cNvSpPr>
          <p:nvPr>
            <p:ph type="body" idx="1"/>
          </p:nvPr>
        </p:nvSpPr>
        <p:spPr>
          <a:xfrm>
            <a:off x="1065213" y="5410200"/>
            <a:ext cx="8687333" cy="609601"/>
          </a:xfrm>
        </p:spPr>
        <p:txBody>
          <a:bodyPr anchor="t">
            <a:normAutofit/>
          </a:bodyPr>
          <a:lstStyle>
            <a:lvl1pPr marL="0" indent="0">
              <a:spcBef>
                <a:spcPts val="0"/>
              </a:spcBef>
              <a:buNone/>
              <a:defRPr sz="2000" cap="all" spc="200"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DC6FF0D-48B2-4471-913F-41C80BB4B1DF}" type="datetime1">
              <a:rPr lang="en-US" smtClean="0"/>
              <a:t>3/7/2018</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lvl1pPr>
              <a:defRPr sz="1600"/>
            </a:lvl1pPr>
          </a:lstStyle>
          <a:p>
            <a:fld id="{2A013F82-EE5E-44EE-A61D-E31C6657F26F}" type="slidenum">
              <a:rPr lang="en-US" smtClean="0"/>
              <a:pPr/>
              <a:t>‹#›</a:t>
            </a:fld>
            <a:endParaRPr lang="en-US"/>
          </a:p>
        </p:txBody>
      </p:sp>
    </p:spTree>
    <p:extLst>
      <p:ext uri="{BB962C8B-B14F-4D97-AF65-F5344CB8AC3E}">
        <p14:creationId xmlns:p14="http://schemas.microsoft.com/office/powerpoint/2010/main" val="17618133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a:p>
        </p:txBody>
      </p:sp>
      <p:sp>
        <p:nvSpPr>
          <p:cNvPr id="3" name="Content Placeholder 2"/>
          <p:cNvSpPr>
            <a:spLocks noGrp="1"/>
          </p:cNvSpPr>
          <p:nvPr>
            <p:ph sz="half" idx="1"/>
          </p:nvPr>
        </p:nvSpPr>
        <p:spPr>
          <a:xfrm>
            <a:off x="1504781" y="1905001"/>
            <a:ext cx="4419599" cy="4114800"/>
          </a:xfrm>
        </p:spPr>
        <p:txBody>
          <a:bodyPr>
            <a:normAutofit/>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29183" y="1905001"/>
            <a:ext cx="4419600" cy="4114800"/>
          </a:xfrm>
        </p:spPr>
        <p:txBody>
          <a:bodyPr>
            <a:normAutofit/>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28AE2690-16F4-46C7-AAE8-3004E5C59082}" type="datetime1">
              <a:rPr lang="en-US" smtClean="0"/>
              <a:t>3/7/2018</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lvl1pPr>
              <a:defRPr sz="1600"/>
            </a:lvl1pPr>
          </a:lstStyle>
          <a:p>
            <a:fld id="{2A013F82-EE5E-44EE-A61D-E31C6657F26F}" type="slidenum">
              <a:rPr lang="en-US" smtClean="0"/>
              <a:pPr/>
              <a:t>‹#›</a:t>
            </a:fld>
            <a:endParaRPr lang="en-US"/>
          </a:p>
        </p:txBody>
      </p:sp>
    </p:spTree>
    <p:extLst>
      <p:ext uri="{BB962C8B-B14F-4D97-AF65-F5344CB8AC3E}">
        <p14:creationId xmlns:p14="http://schemas.microsoft.com/office/powerpoint/2010/main" val="28253407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522411" y="1905000"/>
            <a:ext cx="4416552" cy="762000"/>
          </a:xfrm>
        </p:spPr>
        <p:txBody>
          <a:bodyPr anchor="ctr">
            <a:noAutofit/>
          </a:bodyPr>
          <a:lstStyle>
            <a:lvl1pPr marL="0" indent="0">
              <a:spcBef>
                <a:spcPts val="0"/>
              </a:spcBef>
              <a:buNone/>
              <a:defRPr sz="2000" b="0" cap="all" spc="20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22411" y="2743201"/>
            <a:ext cx="4416552" cy="3276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49861" y="1905000"/>
            <a:ext cx="4416552" cy="762000"/>
          </a:xfrm>
        </p:spPr>
        <p:txBody>
          <a:bodyPr anchor="ctr">
            <a:noAutofit/>
          </a:bodyPr>
          <a:lstStyle>
            <a:lvl1pPr marL="0" indent="0">
              <a:spcBef>
                <a:spcPts val="0"/>
              </a:spcBef>
              <a:buNone/>
              <a:defRPr sz="2000" b="0" cap="all" spc="20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49861" y="2743201"/>
            <a:ext cx="4416552" cy="3276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3EA3A5D3-6A1E-4489-A8B9-E8C02D9F0F3A}" type="datetime1">
              <a:rPr lang="en-US" smtClean="0"/>
              <a:t>3/7/2018</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lvl1pPr>
              <a:defRPr sz="1600"/>
            </a:lvl1pPr>
          </a:lstStyle>
          <a:p>
            <a:fld id="{2A013F82-EE5E-44EE-A61D-E31C6657F26F}" type="slidenum">
              <a:rPr lang="en-US" smtClean="0"/>
              <a:pPr/>
              <a:t>‹#›</a:t>
            </a:fld>
            <a:endParaRPr lang="en-US"/>
          </a:p>
        </p:txBody>
      </p:sp>
    </p:spTree>
    <p:extLst>
      <p:ext uri="{BB962C8B-B14F-4D97-AF65-F5344CB8AC3E}">
        <p14:creationId xmlns:p14="http://schemas.microsoft.com/office/powerpoint/2010/main" val="42084195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a:p>
        </p:txBody>
      </p:sp>
      <p:sp>
        <p:nvSpPr>
          <p:cNvPr id="3" name="Date Placeholder 2"/>
          <p:cNvSpPr>
            <a:spLocks noGrp="1"/>
          </p:cNvSpPr>
          <p:nvPr>
            <p:ph type="dt" sz="half" idx="10"/>
          </p:nvPr>
        </p:nvSpPr>
        <p:spPr/>
        <p:txBody>
          <a:bodyPr/>
          <a:lstStyle/>
          <a:p>
            <a:fld id="{52E7035A-D117-49AB-B671-B91095D5F622}" type="datetime1">
              <a:rPr lang="en-US" smtClean="0"/>
              <a:t>3/7/2018</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lvl1pPr>
              <a:defRPr sz="1600"/>
            </a:lvl1pPr>
          </a:lstStyle>
          <a:p>
            <a:fld id="{2A013F82-EE5E-44EE-A61D-E31C6657F26F}" type="slidenum">
              <a:rPr lang="en-US" smtClean="0"/>
              <a:pPr/>
              <a:t>‹#›</a:t>
            </a:fld>
            <a:endParaRPr lang="en-US"/>
          </a:p>
        </p:txBody>
      </p:sp>
    </p:spTree>
    <p:extLst>
      <p:ext uri="{BB962C8B-B14F-4D97-AF65-F5344CB8AC3E}">
        <p14:creationId xmlns:p14="http://schemas.microsoft.com/office/powerpoint/2010/main" val="16266314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63FD4F-EFB4-41FC-98D6-27CA012C0601}" type="datetime1">
              <a:rPr lang="en-US" smtClean="0"/>
              <a:t>3/7/2018</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lvl1pPr>
              <a:defRPr sz="1600"/>
            </a:lvl1pPr>
          </a:lstStyle>
          <a:p>
            <a:fld id="{2A013F82-EE5E-44EE-A61D-E31C6657F26F}" type="slidenum">
              <a:rPr lang="en-US" smtClean="0"/>
              <a:pPr/>
              <a:t>‹#›</a:t>
            </a:fld>
            <a:endParaRPr lang="en-US"/>
          </a:p>
        </p:txBody>
      </p:sp>
    </p:spTree>
    <p:extLst>
      <p:ext uri="{BB962C8B-B14F-4D97-AF65-F5344CB8AC3E}">
        <p14:creationId xmlns:p14="http://schemas.microsoft.com/office/powerpoint/2010/main" val="36075401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55604" y="1905000"/>
            <a:ext cx="3596607" cy="2667000"/>
          </a:xfrm>
        </p:spPr>
        <p:txBody>
          <a:bodyPr anchor="b">
            <a:noAutofit/>
          </a:bodyPr>
          <a:lstStyle>
            <a:lvl1pPr algn="l">
              <a:lnSpc>
                <a:spcPct val="90000"/>
              </a:lnSpc>
              <a:defRPr sz="3600" b="0" baseline="0">
                <a:solidFill>
                  <a:schemeClr val="tx1"/>
                </a:solidFill>
              </a:defRPr>
            </a:lvl1pPr>
          </a:lstStyle>
          <a:p>
            <a:r>
              <a:rPr lang="en-US"/>
              <a:t>Click to edit Master title style</a:t>
            </a:r>
            <a:endParaRPr/>
          </a:p>
        </p:txBody>
      </p:sp>
      <p:sp>
        <p:nvSpPr>
          <p:cNvPr id="3" name="Content Placeholder 2"/>
          <p:cNvSpPr>
            <a:spLocks noGrp="1"/>
          </p:cNvSpPr>
          <p:nvPr>
            <p:ph idx="1"/>
          </p:nvPr>
        </p:nvSpPr>
        <p:spPr>
          <a:xfrm>
            <a:off x="4951414" y="685800"/>
            <a:ext cx="6400800" cy="53340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1065213" y="4648200"/>
            <a:ext cx="3581399" cy="1371600"/>
          </a:xfrm>
        </p:spPr>
        <p:txBody>
          <a:bodyPr>
            <a:normAutofit/>
          </a:bodyPr>
          <a:lstStyle>
            <a:lvl1pPr marL="0" indent="0">
              <a:lnSpc>
                <a:spcPct val="9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365CA6B-9D56-4CBC-B2D1-810BE52D19D6}" type="datetime1">
              <a:rPr lang="en-US" smtClean="0"/>
              <a:t>3/7/2018</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lvl1pPr>
              <a:defRPr sz="1600"/>
            </a:lvl1pPr>
          </a:lstStyle>
          <a:p>
            <a:fld id="{2A013F82-EE5E-44EE-A61D-E31C6657F26F}" type="slidenum">
              <a:rPr lang="en-US" smtClean="0"/>
              <a:pPr/>
              <a:t>‹#›</a:t>
            </a:fld>
            <a:endParaRPr lang="en-US"/>
          </a:p>
        </p:txBody>
      </p:sp>
    </p:spTree>
    <p:extLst>
      <p:ext uri="{BB962C8B-B14F-4D97-AF65-F5344CB8AC3E}">
        <p14:creationId xmlns:p14="http://schemas.microsoft.com/office/powerpoint/2010/main" val="25449815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951414" y="685800"/>
            <a:ext cx="6400799" cy="5334000"/>
          </a:xfrm>
          <a:solidFill>
            <a:schemeClr val="bg2"/>
          </a:solidFill>
          <a:ln w="76200">
            <a:solidFill>
              <a:schemeClr val="tx1"/>
            </a:solidFill>
            <a:miter lim="800000"/>
          </a:ln>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2" name="Title 1"/>
          <p:cNvSpPr>
            <a:spLocks noGrp="1"/>
          </p:cNvSpPr>
          <p:nvPr>
            <p:ph type="title"/>
          </p:nvPr>
        </p:nvSpPr>
        <p:spPr>
          <a:xfrm>
            <a:off x="1055604" y="1905000"/>
            <a:ext cx="3596607" cy="2667000"/>
          </a:xfrm>
        </p:spPr>
        <p:txBody>
          <a:bodyPr anchor="b">
            <a:normAutofit/>
          </a:bodyPr>
          <a:lstStyle>
            <a:lvl1pPr algn="l">
              <a:lnSpc>
                <a:spcPct val="90000"/>
              </a:lnSpc>
              <a:defRPr sz="3600" b="0" i="0" baseline="0">
                <a:solidFill>
                  <a:schemeClr val="tx1"/>
                </a:solidFill>
              </a:defRPr>
            </a:lvl1pPr>
          </a:lstStyle>
          <a:p>
            <a:r>
              <a:rPr lang="en-US"/>
              <a:t>Click to edit Master title style</a:t>
            </a:r>
            <a:endParaRPr/>
          </a:p>
        </p:txBody>
      </p:sp>
      <p:sp>
        <p:nvSpPr>
          <p:cNvPr id="4" name="Text Placeholder 3"/>
          <p:cNvSpPr>
            <a:spLocks noGrp="1"/>
          </p:cNvSpPr>
          <p:nvPr>
            <p:ph type="body" sz="half" idx="2"/>
          </p:nvPr>
        </p:nvSpPr>
        <p:spPr>
          <a:xfrm>
            <a:off x="1065213" y="4648200"/>
            <a:ext cx="3581399" cy="1371600"/>
          </a:xfrm>
        </p:spPr>
        <p:txBody>
          <a:bodyPr>
            <a:normAutofit/>
          </a:bodyPr>
          <a:lstStyle>
            <a:lvl1pPr marL="0" indent="0">
              <a:lnSpc>
                <a:spcPct val="9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0F148E-803B-42CD-8159-D26160FDF939}" type="datetime1">
              <a:rPr lang="en-US" smtClean="0"/>
              <a:t>3/7/2018</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A013F82-EE5E-44EE-A61D-E31C6657F26F}" type="slidenum">
              <a:rPr/>
              <a:pPr/>
              <a:t>‹#›</a:t>
            </a:fld>
            <a:endParaRPr/>
          </a:p>
        </p:txBody>
      </p:sp>
    </p:spTree>
    <p:extLst>
      <p:ext uri="{BB962C8B-B14F-4D97-AF65-F5344CB8AC3E}">
        <p14:creationId xmlns:p14="http://schemas.microsoft.com/office/powerpoint/2010/main" val="22491721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alphaModFix amt="74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413" y="381000"/>
            <a:ext cx="9144001" cy="1371600"/>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522413" y="1904999"/>
            <a:ext cx="9134391" cy="41148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8226422" y="6400800"/>
            <a:ext cx="1449389" cy="276228"/>
          </a:xfrm>
          <a:prstGeom prst="rect">
            <a:avLst/>
          </a:prstGeom>
        </p:spPr>
        <p:txBody>
          <a:bodyPr vert="horz" lIns="91440" tIns="45720" rIns="91440" bIns="45720" rtlCol="0" anchor="ctr"/>
          <a:lstStyle>
            <a:lvl1pPr algn="r">
              <a:defRPr sz="1000">
                <a:solidFill>
                  <a:schemeClr val="tx1">
                    <a:tint val="75000"/>
                  </a:schemeClr>
                </a:solidFill>
              </a:defRPr>
            </a:lvl1pPr>
          </a:lstStyle>
          <a:p>
            <a:fld id="{D7FE1C0D-0758-4F1D-A610-99B3D7AA0899}" type="datetime1">
              <a:rPr lang="en-US" smtClean="0"/>
              <a:t>3/7/2018</a:t>
            </a:fld>
            <a:endParaRPr/>
          </a:p>
        </p:txBody>
      </p:sp>
      <p:sp>
        <p:nvSpPr>
          <p:cNvPr id="5" name="Footer Placeholder 4"/>
          <p:cNvSpPr>
            <a:spLocks noGrp="1"/>
          </p:cNvSpPr>
          <p:nvPr>
            <p:ph type="ftr" sz="quarter" idx="3"/>
          </p:nvPr>
        </p:nvSpPr>
        <p:spPr>
          <a:xfrm>
            <a:off x="1522413" y="6400800"/>
            <a:ext cx="6553199" cy="276228"/>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a:p>
        </p:txBody>
      </p:sp>
      <p:sp>
        <p:nvSpPr>
          <p:cNvPr id="6" name="Slide Number Placeholder 5"/>
          <p:cNvSpPr>
            <a:spLocks noGrp="1"/>
          </p:cNvSpPr>
          <p:nvPr>
            <p:ph type="sldNum" sz="quarter" idx="4"/>
          </p:nvPr>
        </p:nvSpPr>
        <p:spPr>
          <a:xfrm>
            <a:off x="9828211" y="6400800"/>
            <a:ext cx="838201" cy="276228"/>
          </a:xfrm>
          <a:prstGeom prst="rect">
            <a:avLst/>
          </a:prstGeom>
        </p:spPr>
        <p:txBody>
          <a:bodyPr vert="horz" lIns="91440" tIns="45720" rIns="91440" bIns="45720" rtlCol="0" anchor="ctr"/>
          <a:lstStyle>
            <a:lvl1pPr algn="r">
              <a:defRPr sz="1000">
                <a:solidFill>
                  <a:schemeClr val="bg1"/>
                </a:solidFill>
              </a:defRPr>
            </a:lvl1pPr>
          </a:lstStyle>
          <a:p>
            <a:fld id="{2A013F82-EE5E-44EE-A61D-E31C6657F26F}" type="slidenum">
              <a:rPr lang="en-US" smtClean="0"/>
              <a:pPr/>
              <a:t>‹#›</a:t>
            </a:fld>
            <a:endParaRPr lang="en-US"/>
          </a:p>
        </p:txBody>
      </p:sp>
    </p:spTree>
    <p:extLst>
      <p:ext uri="{BB962C8B-B14F-4D97-AF65-F5344CB8AC3E}">
        <p14:creationId xmlns:p14="http://schemas.microsoft.com/office/powerpoint/2010/main" val="1403059996"/>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p:titleStyle>
    <p:body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39"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tiff"/><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pps.net/Page/4070"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s://www.pps.net/Page/4070"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32021" y="5337314"/>
            <a:ext cx="9473632" cy="914400"/>
          </a:xfrm>
        </p:spPr>
        <p:txBody>
          <a:bodyPr vert="horz" lIns="91440" tIns="45720" rIns="91440" bIns="45720" rtlCol="0" anchor="t">
            <a:normAutofit/>
          </a:bodyPr>
          <a:lstStyle/>
          <a:p>
            <a:pPr marL="0" indent="0" algn="ctr">
              <a:buNone/>
            </a:pPr>
            <a:r>
              <a:rPr lang="en-US" sz="2800" dirty="0" smtClean="0">
                <a:latin typeface="Calibri Light" panose="020F0302020204030204" pitchFamily="34" charset="0"/>
              </a:rPr>
              <a:t>February 15, 2018</a:t>
            </a:r>
            <a:endParaRPr lang="en-US" sz="2800" dirty="0">
              <a:latin typeface="Calibri Light" panose="020F0302020204030204" pitchFamily="34" charset="0"/>
            </a:endParaRPr>
          </a:p>
        </p:txBody>
      </p:sp>
      <p:sp>
        <p:nvSpPr>
          <p:cNvPr id="2" name="Rectangle 1"/>
          <p:cNvSpPr/>
          <p:nvPr/>
        </p:nvSpPr>
        <p:spPr>
          <a:xfrm>
            <a:off x="1013791" y="1744822"/>
            <a:ext cx="10783957" cy="1446550"/>
          </a:xfrm>
          <a:prstGeom prst="rect">
            <a:avLst/>
          </a:prstGeom>
        </p:spPr>
        <p:txBody>
          <a:bodyPr wrap="square">
            <a:spAutoFit/>
          </a:bodyPr>
          <a:lstStyle/>
          <a:p>
            <a:pPr algn="ctr"/>
            <a:r>
              <a:rPr lang="en-US" sz="4400" b="1" dirty="0" smtClean="0">
                <a:solidFill>
                  <a:schemeClr val="bg1"/>
                </a:solidFill>
                <a:latin typeface="Calibri Light" panose="020F0302020204030204" pitchFamily="34" charset="0"/>
              </a:rPr>
              <a:t>Health, Safety, and Accessibility Committee </a:t>
            </a:r>
          </a:p>
          <a:p>
            <a:pPr algn="ctr"/>
            <a:r>
              <a:rPr lang="en-US" sz="4400" b="1" dirty="0" smtClean="0">
                <a:solidFill>
                  <a:schemeClr val="bg1"/>
                </a:solidFill>
                <a:latin typeface="Calibri Light" panose="020F0302020204030204" pitchFamily="34" charset="0"/>
              </a:rPr>
              <a:t>2017 Bond-HSA Update</a:t>
            </a:r>
            <a:endParaRPr lang="en-US" sz="4400" dirty="0">
              <a:latin typeface="Calibri Light" panose="020F0302020204030204" pitchFamily="34" charset="0"/>
            </a:endParaRPr>
          </a:p>
        </p:txBody>
      </p:sp>
      <p:sp>
        <p:nvSpPr>
          <p:cNvPr id="4" name="Slide Number Placeholder 3"/>
          <p:cNvSpPr>
            <a:spLocks noGrp="1"/>
          </p:cNvSpPr>
          <p:nvPr>
            <p:ph type="sldNum" sz="quarter" idx="12"/>
          </p:nvPr>
        </p:nvSpPr>
        <p:spPr/>
        <p:txBody>
          <a:bodyPr/>
          <a:lstStyle/>
          <a:p>
            <a:fld id="{2A013F82-EE5E-44EE-A61D-E31C6657F26F}" type="slidenum">
              <a:rPr lang="en-US" smtClean="0"/>
              <a:pPr/>
              <a:t>1</a:t>
            </a:fld>
            <a:endParaRPr lang="en-US"/>
          </a:p>
        </p:txBody>
      </p:sp>
    </p:spTree>
    <p:extLst>
      <p:ext uri="{BB962C8B-B14F-4D97-AF65-F5344CB8AC3E}">
        <p14:creationId xmlns:p14="http://schemas.microsoft.com/office/powerpoint/2010/main" val="38339962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7FA51-A0ED-40BE-AFB1-CB1487F56E12}"/>
              </a:ext>
            </a:extLst>
          </p:cNvPr>
          <p:cNvSpPr>
            <a:spLocks noGrp="1"/>
          </p:cNvSpPr>
          <p:nvPr>
            <p:ph type="title"/>
          </p:nvPr>
        </p:nvSpPr>
        <p:spPr>
          <a:xfrm>
            <a:off x="1904752" y="1983546"/>
            <a:ext cx="4039652" cy="474819"/>
          </a:xfrm>
        </p:spPr>
        <p:txBody>
          <a:bodyPr>
            <a:noAutofit/>
          </a:bodyPr>
          <a:lstStyle/>
          <a:p>
            <a:r>
              <a:rPr lang="en-US" sz="1800" dirty="0"/>
              <a:t>Fixture Replacement </a:t>
            </a:r>
            <a:br>
              <a:rPr lang="en-US" sz="1800" dirty="0"/>
            </a:br>
            <a:r>
              <a:rPr lang="en-US" sz="1800" dirty="0"/>
              <a:t>Group 2</a:t>
            </a:r>
          </a:p>
        </p:txBody>
      </p:sp>
      <p:sp>
        <p:nvSpPr>
          <p:cNvPr id="4" name="Slide Number Placeholder 3">
            <a:extLst>
              <a:ext uri="{FF2B5EF4-FFF2-40B4-BE49-F238E27FC236}">
                <a16:creationId xmlns:a16="http://schemas.microsoft.com/office/drawing/2014/main" id="{246D1F7C-F875-438E-9C09-FC9634A48DD1}"/>
              </a:ext>
            </a:extLst>
          </p:cNvPr>
          <p:cNvSpPr>
            <a:spLocks noGrp="1"/>
          </p:cNvSpPr>
          <p:nvPr>
            <p:ph type="sldNum" sz="quarter" idx="12"/>
          </p:nvPr>
        </p:nvSpPr>
        <p:spPr/>
        <p:txBody>
          <a:bodyPr/>
          <a:lstStyle/>
          <a:p>
            <a:fld id="{2A013F82-EE5E-44EE-A61D-E31C6657F26F}" type="slidenum">
              <a:rPr lang="en-US" smtClean="0"/>
              <a:pPr/>
              <a:t>10</a:t>
            </a:fld>
            <a:endParaRPr lang="en-US"/>
          </a:p>
        </p:txBody>
      </p:sp>
      <p:sp>
        <p:nvSpPr>
          <p:cNvPr id="12" name="Title 1">
            <a:extLst>
              <a:ext uri="{FF2B5EF4-FFF2-40B4-BE49-F238E27FC236}">
                <a16:creationId xmlns:a16="http://schemas.microsoft.com/office/drawing/2014/main" id="{A8B6C0F4-9B12-454A-B353-059F068EDE3C}"/>
              </a:ext>
            </a:extLst>
          </p:cNvPr>
          <p:cNvSpPr txBox="1">
            <a:spLocks/>
          </p:cNvSpPr>
          <p:nvPr/>
        </p:nvSpPr>
        <p:spPr>
          <a:xfrm>
            <a:off x="6196397" y="1983546"/>
            <a:ext cx="4527767" cy="474819"/>
          </a:xfrm>
          <a:prstGeom prst="rect">
            <a:avLst/>
          </a:prstGeom>
        </p:spPr>
        <p:txBody>
          <a:bodyPr vert="horz" lIns="68598" tIns="34299" rIns="68598" bIns="34299" rtlCol="0" anchor="b">
            <a:noAutofit/>
          </a:bodyPr>
          <a:lstStyle>
            <a:lvl1pPr algn="l" defTabSz="914400" rtl="0" eaLnBrk="1" latinLnBrk="0" hangingPunct="1">
              <a:lnSpc>
                <a:spcPct val="90000"/>
              </a:lnSpc>
              <a:spcBef>
                <a:spcPct val="0"/>
              </a:spcBef>
              <a:buNone/>
              <a:defRPr sz="3600" kern="1200" spc="100" baseline="0">
                <a:solidFill>
                  <a:schemeClr val="bg1"/>
                </a:solidFill>
                <a:latin typeface="+mj-lt"/>
                <a:ea typeface="+mj-ea"/>
                <a:cs typeface="+mj-cs"/>
              </a:defRPr>
            </a:lvl1pPr>
          </a:lstStyle>
          <a:p>
            <a:pPr algn="ctr"/>
            <a:r>
              <a:rPr lang="en-US" sz="1800" dirty="0">
                <a:solidFill>
                  <a:schemeClr val="tx1"/>
                </a:solidFill>
              </a:rPr>
              <a:t>Fixture Replacement </a:t>
            </a:r>
            <a:br>
              <a:rPr lang="en-US" sz="1800" dirty="0">
                <a:solidFill>
                  <a:schemeClr val="tx1"/>
                </a:solidFill>
              </a:rPr>
            </a:br>
            <a:r>
              <a:rPr lang="en-US" sz="1800" dirty="0">
                <a:solidFill>
                  <a:schemeClr val="tx1"/>
                </a:solidFill>
              </a:rPr>
              <a:t>Group 3</a:t>
            </a:r>
          </a:p>
        </p:txBody>
      </p:sp>
      <p:graphicFrame>
        <p:nvGraphicFramePr>
          <p:cNvPr id="14" name="Table 13">
            <a:extLst>
              <a:ext uri="{FF2B5EF4-FFF2-40B4-BE49-F238E27FC236}">
                <a16:creationId xmlns:a16="http://schemas.microsoft.com/office/drawing/2014/main" id="{88B4A46D-7EA9-4F23-8CCD-F1D116C85289}"/>
              </a:ext>
            </a:extLst>
          </p:cNvPr>
          <p:cNvGraphicFramePr>
            <a:graphicFrameLocks noGrp="1"/>
          </p:cNvGraphicFramePr>
          <p:nvPr>
            <p:extLst/>
          </p:nvPr>
        </p:nvGraphicFramePr>
        <p:xfrm>
          <a:off x="1904752" y="2458363"/>
          <a:ext cx="4039652" cy="2299456"/>
        </p:xfrm>
        <a:graphic>
          <a:graphicData uri="http://schemas.openxmlformats.org/drawingml/2006/table">
            <a:tbl>
              <a:tblPr/>
              <a:tblGrid>
                <a:gridCol w="533539">
                  <a:extLst>
                    <a:ext uri="{9D8B030D-6E8A-4147-A177-3AD203B41FA5}">
                      <a16:colId xmlns:a16="http://schemas.microsoft.com/office/drawing/2014/main" val="4099297268"/>
                    </a:ext>
                  </a:extLst>
                </a:gridCol>
                <a:gridCol w="1343375">
                  <a:extLst>
                    <a:ext uri="{9D8B030D-6E8A-4147-A177-3AD203B41FA5}">
                      <a16:colId xmlns:a16="http://schemas.microsoft.com/office/drawing/2014/main" val="1901994236"/>
                    </a:ext>
                  </a:extLst>
                </a:gridCol>
                <a:gridCol w="895583">
                  <a:extLst>
                    <a:ext uri="{9D8B030D-6E8A-4147-A177-3AD203B41FA5}">
                      <a16:colId xmlns:a16="http://schemas.microsoft.com/office/drawing/2014/main" val="820084300"/>
                    </a:ext>
                  </a:extLst>
                </a:gridCol>
                <a:gridCol w="733616">
                  <a:extLst>
                    <a:ext uri="{9D8B030D-6E8A-4147-A177-3AD203B41FA5}">
                      <a16:colId xmlns:a16="http://schemas.microsoft.com/office/drawing/2014/main" val="1079924680"/>
                    </a:ext>
                  </a:extLst>
                </a:gridCol>
                <a:gridCol w="533539">
                  <a:extLst>
                    <a:ext uri="{9D8B030D-6E8A-4147-A177-3AD203B41FA5}">
                      <a16:colId xmlns:a16="http://schemas.microsoft.com/office/drawing/2014/main" val="3028302990"/>
                    </a:ext>
                  </a:extLst>
                </a:gridCol>
              </a:tblGrid>
              <a:tr h="234376">
                <a:tc>
                  <a:txBody>
                    <a:bodyPr/>
                    <a:lstStyle/>
                    <a:p>
                      <a:pPr algn="ctr" fontAlgn="b"/>
                      <a:r>
                        <a:rPr lang="en-US" sz="800" b="0" i="0" u="none" strike="noStrike">
                          <a:solidFill>
                            <a:srgbClr val="000000"/>
                          </a:solidFill>
                          <a:effectLst/>
                          <a:latin typeface="Calibri" panose="020F0502020204030204" pitchFamily="34" charset="0"/>
                        </a:rPr>
                        <a:t>Group</a:t>
                      </a:r>
                    </a:p>
                  </a:txBody>
                  <a:tcPr marL="7146" marR="7146" marT="7146"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School</a:t>
                      </a:r>
                    </a:p>
                  </a:txBody>
                  <a:tcPr marL="7146" marR="7146" marT="7146"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Level</a:t>
                      </a:r>
                    </a:p>
                  </a:txBody>
                  <a:tcPr marL="7146" marR="7146" marT="7146"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Cluster</a:t>
                      </a:r>
                    </a:p>
                  </a:txBody>
                  <a:tcPr marL="7146" marR="7146" marT="7146"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Title 1</a:t>
                      </a:r>
                    </a:p>
                  </a:txBody>
                  <a:tcPr marL="7146" marR="7146" marT="7146"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08423160"/>
                  </a:ext>
                </a:extLst>
              </a:tr>
              <a:tr h="137672">
                <a:tc>
                  <a:txBody>
                    <a:bodyPr/>
                    <a:lstStyle/>
                    <a:p>
                      <a:pPr algn="ctr" fontAlgn="ctr"/>
                      <a:r>
                        <a:rPr lang="en-US" sz="700" b="0" i="0" u="none" strike="noStrike">
                          <a:solidFill>
                            <a:srgbClr val="000000"/>
                          </a:solidFill>
                          <a:effectLst/>
                          <a:latin typeface="Calibri" panose="020F0502020204030204" pitchFamily="34" charset="0"/>
                        </a:rPr>
                        <a:t>G2</a:t>
                      </a:r>
                    </a:p>
                  </a:txBody>
                  <a:tcPr marL="7146" marR="7146" marT="7146"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r>
                        <a:rPr lang="en-US" sz="700" b="0" i="0" u="none" strike="noStrike">
                          <a:solidFill>
                            <a:srgbClr val="000000"/>
                          </a:solidFill>
                          <a:effectLst/>
                          <a:latin typeface="Calibri" panose="020F0502020204030204" pitchFamily="34" charset="0"/>
                        </a:rPr>
                        <a:t>Beach</a:t>
                      </a:r>
                    </a:p>
                  </a:txBody>
                  <a:tcPr marL="7146" marR="7146" marT="7146"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US" sz="700" b="0" i="0" u="none" strike="noStrike">
                          <a:solidFill>
                            <a:srgbClr val="000000"/>
                          </a:solidFill>
                          <a:effectLst/>
                          <a:latin typeface="Calibri" panose="020F0502020204030204" pitchFamily="34" charset="0"/>
                        </a:rPr>
                        <a:t>K-5</a:t>
                      </a:r>
                    </a:p>
                  </a:txBody>
                  <a:tcPr marL="7146" marR="7146" marT="7146"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US" sz="700" b="0" i="0" u="none" strike="noStrike">
                          <a:solidFill>
                            <a:srgbClr val="000000"/>
                          </a:solidFill>
                          <a:effectLst/>
                          <a:latin typeface="Calibri" panose="020F0502020204030204" pitchFamily="34" charset="0"/>
                        </a:rPr>
                        <a:t>Jefferson</a:t>
                      </a:r>
                    </a:p>
                  </a:txBody>
                  <a:tcPr marL="7146" marR="7146" marT="7146"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endParaRPr lang="en-US" sz="700" b="0" i="0" u="none" strike="noStrike">
                        <a:solidFill>
                          <a:srgbClr val="000000"/>
                        </a:solidFill>
                        <a:effectLst/>
                        <a:latin typeface="Calibri" panose="020F0502020204030204" pitchFamily="34" charset="0"/>
                      </a:endParaRPr>
                    </a:p>
                  </a:txBody>
                  <a:tcPr marL="7146" marR="7146" marT="7146"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16631818"/>
                  </a:ext>
                </a:extLst>
              </a:tr>
              <a:tr h="137672">
                <a:tc>
                  <a:txBody>
                    <a:bodyPr/>
                    <a:lstStyle/>
                    <a:p>
                      <a:pPr algn="ctr" fontAlgn="ctr"/>
                      <a:r>
                        <a:rPr lang="en-US" sz="700" b="0" i="0" u="none" strike="noStrike">
                          <a:solidFill>
                            <a:srgbClr val="000000"/>
                          </a:solidFill>
                          <a:effectLst/>
                          <a:latin typeface="Calibri" panose="020F0502020204030204" pitchFamily="34" charset="0"/>
                        </a:rPr>
                        <a:t>G2</a:t>
                      </a:r>
                    </a:p>
                  </a:txBody>
                  <a:tcPr marL="7146" marR="7146" marT="7146" marB="0" anchor="ctr">
                    <a:lnL>
                      <a:noFill/>
                    </a:lnL>
                    <a:lnR>
                      <a:noFill/>
                    </a:lnR>
                    <a:lnT>
                      <a:noFill/>
                    </a:lnT>
                    <a:lnB>
                      <a:noFill/>
                    </a:lnB>
                  </a:tcPr>
                </a:tc>
                <a:tc>
                  <a:txBody>
                    <a:bodyPr/>
                    <a:lstStyle/>
                    <a:p>
                      <a:pPr algn="l" fontAlgn="ctr"/>
                      <a:r>
                        <a:rPr lang="en-US" sz="700" b="0" i="0" u="none" strike="noStrike">
                          <a:solidFill>
                            <a:srgbClr val="000000"/>
                          </a:solidFill>
                          <a:effectLst/>
                          <a:latin typeface="Calibri" panose="020F0502020204030204" pitchFamily="34" charset="0"/>
                        </a:rPr>
                        <a:t>Boise-Eliot</a:t>
                      </a:r>
                    </a:p>
                  </a:txBody>
                  <a:tcPr marL="7146" marR="7146" marT="7146" marB="0" anchor="ctr">
                    <a:lnL>
                      <a:noFill/>
                    </a:lnL>
                    <a:lnR>
                      <a:noFill/>
                    </a:lnR>
                    <a:lnT>
                      <a:noFill/>
                    </a:lnT>
                    <a:lnB>
                      <a:noFill/>
                    </a:lnB>
                    <a:solidFill>
                      <a:srgbClr val="A9D08E"/>
                    </a:solidFill>
                  </a:tcPr>
                </a:tc>
                <a:tc>
                  <a:txBody>
                    <a:bodyPr/>
                    <a:lstStyle/>
                    <a:p>
                      <a:pPr algn="ctr" fontAlgn="ctr"/>
                      <a:r>
                        <a:rPr lang="en-US" sz="700" b="0" i="0" u="none" strike="noStrike">
                          <a:solidFill>
                            <a:srgbClr val="000000"/>
                          </a:solidFill>
                          <a:effectLst/>
                          <a:latin typeface="Calibri" panose="020F0502020204030204" pitchFamily="34" charset="0"/>
                        </a:rPr>
                        <a:t>K-8</a:t>
                      </a:r>
                    </a:p>
                  </a:txBody>
                  <a:tcPr marL="7146" marR="7146" marT="7146" marB="0" anchor="ctr">
                    <a:lnL>
                      <a:noFill/>
                    </a:lnL>
                    <a:lnR>
                      <a:noFill/>
                    </a:lnR>
                    <a:lnT>
                      <a:noFill/>
                    </a:lnT>
                    <a:lnB>
                      <a:noFill/>
                    </a:lnB>
                  </a:tcPr>
                </a:tc>
                <a:tc>
                  <a:txBody>
                    <a:bodyPr/>
                    <a:lstStyle/>
                    <a:p>
                      <a:pPr algn="ctr" fontAlgn="ctr"/>
                      <a:r>
                        <a:rPr lang="en-US" sz="700" b="0" i="0" u="none" strike="noStrike">
                          <a:solidFill>
                            <a:srgbClr val="000000"/>
                          </a:solidFill>
                          <a:effectLst/>
                          <a:latin typeface="Calibri" panose="020F0502020204030204" pitchFamily="34" charset="0"/>
                        </a:rPr>
                        <a:t>Jefferson</a:t>
                      </a:r>
                    </a:p>
                  </a:txBody>
                  <a:tcPr marL="7146" marR="7146" marT="7146" marB="0" anchor="ctr">
                    <a:lnL>
                      <a:noFill/>
                    </a:lnL>
                    <a:lnR>
                      <a:noFill/>
                    </a:lnR>
                    <a:lnT>
                      <a:noFill/>
                    </a:lnT>
                    <a:lnB>
                      <a:noFill/>
                    </a:lnB>
                  </a:tcPr>
                </a:tc>
                <a:tc>
                  <a:txBody>
                    <a:bodyPr/>
                    <a:lstStyle/>
                    <a:p>
                      <a:pPr algn="ctr" fontAlgn="ctr"/>
                      <a:r>
                        <a:rPr lang="en-US" sz="700" b="0" i="0" u="none" strike="noStrike">
                          <a:solidFill>
                            <a:srgbClr val="000000"/>
                          </a:solidFill>
                          <a:effectLst/>
                          <a:latin typeface="Calibri" panose="020F0502020204030204" pitchFamily="34" charset="0"/>
                        </a:rPr>
                        <a:t>Yes</a:t>
                      </a:r>
                    </a:p>
                  </a:txBody>
                  <a:tcPr marL="7146" marR="7146" marT="7146" marB="0" anchor="ctr">
                    <a:lnL>
                      <a:noFill/>
                    </a:lnL>
                    <a:lnR>
                      <a:noFill/>
                    </a:lnR>
                    <a:lnT>
                      <a:noFill/>
                    </a:lnT>
                    <a:lnB>
                      <a:noFill/>
                    </a:lnB>
                  </a:tcPr>
                </a:tc>
                <a:extLst>
                  <a:ext uri="{0D108BD9-81ED-4DB2-BD59-A6C34878D82A}">
                    <a16:rowId xmlns:a16="http://schemas.microsoft.com/office/drawing/2014/main" val="4228183099"/>
                  </a:ext>
                </a:extLst>
              </a:tr>
              <a:tr h="137672">
                <a:tc>
                  <a:txBody>
                    <a:bodyPr/>
                    <a:lstStyle/>
                    <a:p>
                      <a:pPr algn="ctr" fontAlgn="ctr"/>
                      <a:r>
                        <a:rPr lang="en-US" sz="700" b="0" i="0" u="none" strike="noStrike">
                          <a:solidFill>
                            <a:srgbClr val="000000"/>
                          </a:solidFill>
                          <a:effectLst/>
                          <a:latin typeface="Calibri" panose="020F0502020204030204" pitchFamily="34" charset="0"/>
                        </a:rPr>
                        <a:t>G2</a:t>
                      </a:r>
                    </a:p>
                  </a:txBody>
                  <a:tcPr marL="7146" marR="7146" marT="7146" marB="0" anchor="ctr">
                    <a:lnL>
                      <a:noFill/>
                    </a:lnL>
                    <a:lnR>
                      <a:noFill/>
                    </a:lnR>
                    <a:lnT>
                      <a:noFill/>
                    </a:lnT>
                    <a:lnB>
                      <a:noFill/>
                    </a:lnB>
                  </a:tcPr>
                </a:tc>
                <a:tc>
                  <a:txBody>
                    <a:bodyPr/>
                    <a:lstStyle/>
                    <a:p>
                      <a:pPr algn="l" fontAlgn="ctr"/>
                      <a:r>
                        <a:rPr lang="en-US" sz="700" b="0" i="0" u="none" strike="noStrike">
                          <a:solidFill>
                            <a:srgbClr val="000000"/>
                          </a:solidFill>
                          <a:effectLst/>
                          <a:latin typeface="Calibri" panose="020F0502020204030204" pitchFamily="34" charset="0"/>
                        </a:rPr>
                        <a:t>Chavez</a:t>
                      </a:r>
                    </a:p>
                  </a:txBody>
                  <a:tcPr marL="7146" marR="7146" marT="7146" marB="0" anchor="ctr">
                    <a:lnL>
                      <a:noFill/>
                    </a:lnL>
                    <a:lnR>
                      <a:noFill/>
                    </a:lnR>
                    <a:lnT>
                      <a:noFill/>
                    </a:lnT>
                    <a:lnB>
                      <a:noFill/>
                    </a:lnB>
                    <a:solidFill>
                      <a:srgbClr val="A9D08E"/>
                    </a:solidFill>
                  </a:tcPr>
                </a:tc>
                <a:tc>
                  <a:txBody>
                    <a:bodyPr/>
                    <a:lstStyle/>
                    <a:p>
                      <a:pPr algn="ctr" fontAlgn="ctr"/>
                      <a:r>
                        <a:rPr lang="en-US" sz="700" b="0" i="0" u="none" strike="noStrike">
                          <a:solidFill>
                            <a:srgbClr val="000000"/>
                          </a:solidFill>
                          <a:effectLst/>
                          <a:latin typeface="Calibri" panose="020F0502020204030204" pitchFamily="34" charset="0"/>
                        </a:rPr>
                        <a:t>K-8</a:t>
                      </a:r>
                    </a:p>
                  </a:txBody>
                  <a:tcPr marL="7146" marR="7146" marT="7146" marB="0" anchor="ctr">
                    <a:lnL>
                      <a:noFill/>
                    </a:lnL>
                    <a:lnR>
                      <a:noFill/>
                    </a:lnR>
                    <a:lnT>
                      <a:noFill/>
                    </a:lnT>
                    <a:lnB>
                      <a:noFill/>
                    </a:lnB>
                  </a:tcPr>
                </a:tc>
                <a:tc>
                  <a:txBody>
                    <a:bodyPr/>
                    <a:lstStyle/>
                    <a:p>
                      <a:pPr algn="ctr" fontAlgn="ctr"/>
                      <a:r>
                        <a:rPr lang="en-US" sz="700" b="0" i="0" u="none" strike="noStrike">
                          <a:solidFill>
                            <a:srgbClr val="000000"/>
                          </a:solidFill>
                          <a:effectLst/>
                          <a:latin typeface="Calibri" panose="020F0502020204030204" pitchFamily="34" charset="0"/>
                        </a:rPr>
                        <a:t>Roosevelt</a:t>
                      </a:r>
                    </a:p>
                  </a:txBody>
                  <a:tcPr marL="7146" marR="7146" marT="7146" marB="0" anchor="ctr">
                    <a:lnL>
                      <a:noFill/>
                    </a:lnL>
                    <a:lnR>
                      <a:noFill/>
                    </a:lnR>
                    <a:lnT>
                      <a:noFill/>
                    </a:lnT>
                    <a:lnB>
                      <a:noFill/>
                    </a:lnB>
                  </a:tcPr>
                </a:tc>
                <a:tc>
                  <a:txBody>
                    <a:bodyPr/>
                    <a:lstStyle/>
                    <a:p>
                      <a:pPr algn="ctr" fontAlgn="ctr"/>
                      <a:r>
                        <a:rPr lang="en-US" sz="700" b="0" i="0" u="none" strike="noStrike">
                          <a:solidFill>
                            <a:srgbClr val="000000"/>
                          </a:solidFill>
                          <a:effectLst/>
                          <a:latin typeface="Calibri" panose="020F0502020204030204" pitchFamily="34" charset="0"/>
                        </a:rPr>
                        <a:t>Yes</a:t>
                      </a:r>
                    </a:p>
                  </a:txBody>
                  <a:tcPr marL="7146" marR="7146" marT="7146" marB="0" anchor="ctr">
                    <a:lnL>
                      <a:noFill/>
                    </a:lnL>
                    <a:lnR>
                      <a:noFill/>
                    </a:lnR>
                    <a:lnT>
                      <a:noFill/>
                    </a:lnT>
                    <a:lnB>
                      <a:noFill/>
                    </a:lnB>
                  </a:tcPr>
                </a:tc>
                <a:extLst>
                  <a:ext uri="{0D108BD9-81ED-4DB2-BD59-A6C34878D82A}">
                    <a16:rowId xmlns:a16="http://schemas.microsoft.com/office/drawing/2014/main" val="624135185"/>
                  </a:ext>
                </a:extLst>
              </a:tr>
              <a:tr h="137672">
                <a:tc>
                  <a:txBody>
                    <a:bodyPr/>
                    <a:lstStyle/>
                    <a:p>
                      <a:pPr algn="ctr" fontAlgn="ctr"/>
                      <a:r>
                        <a:rPr lang="en-US" sz="700" b="0" i="0" u="none" strike="noStrike">
                          <a:solidFill>
                            <a:srgbClr val="000000"/>
                          </a:solidFill>
                          <a:effectLst/>
                          <a:latin typeface="Calibri" panose="020F0502020204030204" pitchFamily="34" charset="0"/>
                        </a:rPr>
                        <a:t>G2</a:t>
                      </a:r>
                    </a:p>
                  </a:txBody>
                  <a:tcPr marL="7146" marR="7146" marT="7146" marB="0" anchor="ctr">
                    <a:lnL>
                      <a:noFill/>
                    </a:lnL>
                    <a:lnR>
                      <a:noFill/>
                    </a:lnR>
                    <a:lnT>
                      <a:noFill/>
                    </a:lnT>
                    <a:lnB>
                      <a:noFill/>
                    </a:lnB>
                  </a:tcPr>
                </a:tc>
                <a:tc>
                  <a:txBody>
                    <a:bodyPr/>
                    <a:lstStyle/>
                    <a:p>
                      <a:pPr algn="l" fontAlgn="ctr"/>
                      <a:r>
                        <a:rPr lang="en-US" sz="700" b="0" i="0" u="none" strike="noStrike">
                          <a:solidFill>
                            <a:srgbClr val="000000"/>
                          </a:solidFill>
                          <a:effectLst/>
                          <a:latin typeface="Calibri" panose="020F0502020204030204" pitchFamily="34" charset="0"/>
                        </a:rPr>
                        <a:t>Clarendon</a:t>
                      </a:r>
                    </a:p>
                  </a:txBody>
                  <a:tcPr marL="7146" marR="7146" marT="7146" marB="0" anchor="ctr">
                    <a:lnL>
                      <a:noFill/>
                    </a:lnL>
                    <a:lnR>
                      <a:noFill/>
                    </a:lnR>
                    <a:lnT>
                      <a:noFill/>
                    </a:lnT>
                    <a:lnB>
                      <a:noFill/>
                    </a:lnB>
                  </a:tcPr>
                </a:tc>
                <a:tc>
                  <a:txBody>
                    <a:bodyPr/>
                    <a:lstStyle/>
                    <a:p>
                      <a:pPr algn="ctr" fontAlgn="ctr"/>
                      <a:r>
                        <a:rPr lang="en-US" sz="700" b="0" i="0" u="none" strike="noStrike">
                          <a:solidFill>
                            <a:srgbClr val="000000"/>
                          </a:solidFill>
                          <a:effectLst/>
                          <a:latin typeface="Calibri" panose="020F0502020204030204" pitchFamily="34" charset="0"/>
                        </a:rPr>
                        <a:t>Headstart</a:t>
                      </a:r>
                    </a:p>
                  </a:txBody>
                  <a:tcPr marL="7146" marR="7146" marT="7146" marB="0" anchor="ctr">
                    <a:lnL>
                      <a:noFill/>
                    </a:lnL>
                    <a:lnR>
                      <a:noFill/>
                    </a:lnR>
                    <a:lnT>
                      <a:noFill/>
                    </a:lnT>
                    <a:lnB>
                      <a:noFill/>
                    </a:lnB>
                  </a:tcPr>
                </a:tc>
                <a:tc>
                  <a:txBody>
                    <a:bodyPr/>
                    <a:lstStyle/>
                    <a:p>
                      <a:pPr algn="ctr" fontAlgn="ctr"/>
                      <a:r>
                        <a:rPr lang="en-US" sz="700" b="0" i="0" u="none" strike="noStrike">
                          <a:solidFill>
                            <a:srgbClr val="000000"/>
                          </a:solidFill>
                          <a:effectLst/>
                          <a:latin typeface="Calibri" panose="020F0502020204030204" pitchFamily="34" charset="0"/>
                        </a:rPr>
                        <a:t>Roosevelt</a:t>
                      </a:r>
                    </a:p>
                  </a:txBody>
                  <a:tcPr marL="7146" marR="7146" marT="7146" marB="0" anchor="ctr">
                    <a:lnL>
                      <a:noFill/>
                    </a:lnL>
                    <a:lnR>
                      <a:noFill/>
                    </a:lnR>
                    <a:lnT>
                      <a:noFill/>
                    </a:lnT>
                    <a:lnB>
                      <a:noFill/>
                    </a:lnB>
                  </a:tcPr>
                </a:tc>
                <a:tc>
                  <a:txBody>
                    <a:bodyPr/>
                    <a:lstStyle/>
                    <a:p>
                      <a:pPr algn="ctr" fontAlgn="ctr"/>
                      <a:endParaRPr lang="en-US" sz="700" b="0" i="0" u="none" strike="noStrike">
                        <a:solidFill>
                          <a:srgbClr val="000000"/>
                        </a:solidFill>
                        <a:effectLst/>
                        <a:latin typeface="Calibri" panose="020F0502020204030204" pitchFamily="34" charset="0"/>
                      </a:endParaRPr>
                    </a:p>
                  </a:txBody>
                  <a:tcPr marL="7146" marR="7146" marT="7146" marB="0" anchor="ctr">
                    <a:lnL>
                      <a:noFill/>
                    </a:lnL>
                    <a:lnR>
                      <a:noFill/>
                    </a:lnR>
                    <a:lnT>
                      <a:noFill/>
                    </a:lnT>
                    <a:lnB>
                      <a:noFill/>
                    </a:lnB>
                  </a:tcPr>
                </a:tc>
                <a:extLst>
                  <a:ext uri="{0D108BD9-81ED-4DB2-BD59-A6C34878D82A}">
                    <a16:rowId xmlns:a16="http://schemas.microsoft.com/office/drawing/2014/main" val="2855187521"/>
                  </a:ext>
                </a:extLst>
              </a:tr>
              <a:tr h="137672">
                <a:tc>
                  <a:txBody>
                    <a:bodyPr/>
                    <a:lstStyle/>
                    <a:p>
                      <a:pPr algn="ctr" fontAlgn="ctr"/>
                      <a:r>
                        <a:rPr lang="en-US" sz="700" b="0" i="0" u="none" strike="noStrike">
                          <a:solidFill>
                            <a:srgbClr val="000000"/>
                          </a:solidFill>
                          <a:effectLst/>
                          <a:latin typeface="Calibri" panose="020F0502020204030204" pitchFamily="34" charset="0"/>
                        </a:rPr>
                        <a:t>G2</a:t>
                      </a:r>
                    </a:p>
                  </a:txBody>
                  <a:tcPr marL="7146" marR="7146" marT="7146" marB="0" anchor="ctr">
                    <a:lnL>
                      <a:noFill/>
                    </a:lnL>
                    <a:lnR>
                      <a:noFill/>
                    </a:lnR>
                    <a:lnT>
                      <a:noFill/>
                    </a:lnT>
                    <a:lnB>
                      <a:noFill/>
                    </a:lnB>
                  </a:tcPr>
                </a:tc>
                <a:tc>
                  <a:txBody>
                    <a:bodyPr/>
                    <a:lstStyle/>
                    <a:p>
                      <a:pPr algn="l" fontAlgn="ctr"/>
                      <a:r>
                        <a:rPr lang="en-US" sz="700" b="0" i="0" u="none" strike="noStrike">
                          <a:solidFill>
                            <a:srgbClr val="000000"/>
                          </a:solidFill>
                          <a:effectLst/>
                          <a:latin typeface="Calibri" panose="020F0502020204030204" pitchFamily="34" charset="0"/>
                        </a:rPr>
                        <a:t>Creston</a:t>
                      </a:r>
                    </a:p>
                  </a:txBody>
                  <a:tcPr marL="7146" marR="7146" marT="7146" marB="0" anchor="ctr">
                    <a:lnL>
                      <a:noFill/>
                    </a:lnL>
                    <a:lnR>
                      <a:noFill/>
                    </a:lnR>
                    <a:lnT>
                      <a:noFill/>
                    </a:lnT>
                    <a:lnB>
                      <a:noFill/>
                    </a:lnB>
                  </a:tcPr>
                </a:tc>
                <a:tc>
                  <a:txBody>
                    <a:bodyPr/>
                    <a:lstStyle/>
                    <a:p>
                      <a:pPr algn="ctr" fontAlgn="ctr"/>
                      <a:r>
                        <a:rPr lang="en-US" sz="700" b="0" i="0" u="none" strike="noStrike">
                          <a:solidFill>
                            <a:srgbClr val="000000"/>
                          </a:solidFill>
                          <a:effectLst/>
                          <a:latin typeface="Calibri" panose="020F0502020204030204" pitchFamily="34" charset="0"/>
                        </a:rPr>
                        <a:t>K-8</a:t>
                      </a:r>
                    </a:p>
                  </a:txBody>
                  <a:tcPr marL="7146" marR="7146" marT="7146" marB="0" anchor="ctr">
                    <a:lnL>
                      <a:noFill/>
                    </a:lnL>
                    <a:lnR>
                      <a:noFill/>
                    </a:lnR>
                    <a:lnT>
                      <a:noFill/>
                    </a:lnT>
                    <a:lnB>
                      <a:noFill/>
                    </a:lnB>
                  </a:tcPr>
                </a:tc>
                <a:tc>
                  <a:txBody>
                    <a:bodyPr/>
                    <a:lstStyle/>
                    <a:p>
                      <a:pPr algn="ctr" fontAlgn="ctr"/>
                      <a:r>
                        <a:rPr lang="en-US" sz="700" b="0" i="0" u="none" strike="noStrike">
                          <a:solidFill>
                            <a:srgbClr val="000000"/>
                          </a:solidFill>
                          <a:effectLst/>
                          <a:latin typeface="Calibri" panose="020F0502020204030204" pitchFamily="34" charset="0"/>
                        </a:rPr>
                        <a:t>Franklin</a:t>
                      </a:r>
                    </a:p>
                  </a:txBody>
                  <a:tcPr marL="7146" marR="7146" marT="7146" marB="0" anchor="ctr">
                    <a:lnL>
                      <a:noFill/>
                    </a:lnL>
                    <a:lnR>
                      <a:noFill/>
                    </a:lnR>
                    <a:lnT>
                      <a:noFill/>
                    </a:lnT>
                    <a:lnB>
                      <a:noFill/>
                    </a:lnB>
                  </a:tcPr>
                </a:tc>
                <a:tc>
                  <a:txBody>
                    <a:bodyPr/>
                    <a:lstStyle/>
                    <a:p>
                      <a:pPr algn="ctr" fontAlgn="ctr"/>
                      <a:endParaRPr lang="en-US" sz="700" b="0" i="0" u="none" strike="noStrike">
                        <a:solidFill>
                          <a:srgbClr val="000000"/>
                        </a:solidFill>
                        <a:effectLst/>
                        <a:latin typeface="Calibri" panose="020F0502020204030204" pitchFamily="34" charset="0"/>
                      </a:endParaRPr>
                    </a:p>
                  </a:txBody>
                  <a:tcPr marL="7146" marR="7146" marT="7146" marB="0" anchor="ctr">
                    <a:lnL>
                      <a:noFill/>
                    </a:lnL>
                    <a:lnR>
                      <a:noFill/>
                    </a:lnR>
                    <a:lnT>
                      <a:noFill/>
                    </a:lnT>
                    <a:lnB>
                      <a:noFill/>
                    </a:lnB>
                  </a:tcPr>
                </a:tc>
                <a:extLst>
                  <a:ext uri="{0D108BD9-81ED-4DB2-BD59-A6C34878D82A}">
                    <a16:rowId xmlns:a16="http://schemas.microsoft.com/office/drawing/2014/main" val="3204968205"/>
                  </a:ext>
                </a:extLst>
              </a:tr>
              <a:tr h="137672">
                <a:tc>
                  <a:txBody>
                    <a:bodyPr/>
                    <a:lstStyle/>
                    <a:p>
                      <a:pPr algn="ctr" fontAlgn="ctr"/>
                      <a:r>
                        <a:rPr lang="en-US" sz="700" b="0" i="0" u="none" strike="noStrike">
                          <a:solidFill>
                            <a:srgbClr val="000000"/>
                          </a:solidFill>
                          <a:effectLst/>
                          <a:latin typeface="Calibri" panose="020F0502020204030204" pitchFamily="34" charset="0"/>
                        </a:rPr>
                        <a:t>G2</a:t>
                      </a:r>
                    </a:p>
                  </a:txBody>
                  <a:tcPr marL="7146" marR="7146" marT="7146" marB="0" anchor="ctr">
                    <a:lnL>
                      <a:noFill/>
                    </a:lnL>
                    <a:lnR>
                      <a:noFill/>
                    </a:lnR>
                    <a:lnT>
                      <a:noFill/>
                    </a:lnT>
                    <a:lnB>
                      <a:noFill/>
                    </a:lnB>
                  </a:tcPr>
                </a:tc>
                <a:tc>
                  <a:txBody>
                    <a:bodyPr/>
                    <a:lstStyle/>
                    <a:p>
                      <a:pPr algn="l" fontAlgn="ctr"/>
                      <a:r>
                        <a:rPr lang="en-US" sz="700" b="0" i="0" u="none" strike="noStrike">
                          <a:solidFill>
                            <a:srgbClr val="000000"/>
                          </a:solidFill>
                          <a:effectLst/>
                          <a:latin typeface="Calibri" panose="020F0502020204030204" pitchFamily="34" charset="0"/>
                        </a:rPr>
                        <a:t>George</a:t>
                      </a:r>
                    </a:p>
                  </a:txBody>
                  <a:tcPr marL="7146" marR="7146" marT="7146" marB="0" anchor="ctr">
                    <a:lnL>
                      <a:noFill/>
                    </a:lnL>
                    <a:lnR>
                      <a:noFill/>
                    </a:lnR>
                    <a:lnT>
                      <a:noFill/>
                    </a:lnT>
                    <a:lnB>
                      <a:noFill/>
                    </a:lnB>
                    <a:solidFill>
                      <a:srgbClr val="A9D08E"/>
                    </a:solidFill>
                  </a:tcPr>
                </a:tc>
                <a:tc>
                  <a:txBody>
                    <a:bodyPr/>
                    <a:lstStyle/>
                    <a:p>
                      <a:pPr algn="ctr" fontAlgn="ctr"/>
                      <a:r>
                        <a:rPr lang="en-US" sz="700" b="0" i="0" u="none" strike="noStrike">
                          <a:solidFill>
                            <a:srgbClr val="000000"/>
                          </a:solidFill>
                          <a:effectLst/>
                          <a:latin typeface="Calibri" panose="020F0502020204030204" pitchFamily="34" charset="0"/>
                        </a:rPr>
                        <a:t>Middle School</a:t>
                      </a:r>
                    </a:p>
                  </a:txBody>
                  <a:tcPr marL="7146" marR="7146" marT="7146" marB="0" anchor="ctr">
                    <a:lnL>
                      <a:noFill/>
                    </a:lnL>
                    <a:lnR>
                      <a:noFill/>
                    </a:lnR>
                    <a:lnT>
                      <a:noFill/>
                    </a:lnT>
                    <a:lnB>
                      <a:noFill/>
                    </a:lnB>
                  </a:tcPr>
                </a:tc>
                <a:tc>
                  <a:txBody>
                    <a:bodyPr/>
                    <a:lstStyle/>
                    <a:p>
                      <a:pPr algn="ctr" fontAlgn="ctr"/>
                      <a:r>
                        <a:rPr lang="en-US" sz="700" b="0" i="0" u="none" strike="noStrike">
                          <a:solidFill>
                            <a:srgbClr val="000000"/>
                          </a:solidFill>
                          <a:effectLst/>
                          <a:latin typeface="Calibri" panose="020F0502020204030204" pitchFamily="34" charset="0"/>
                        </a:rPr>
                        <a:t>Roosevelt</a:t>
                      </a:r>
                    </a:p>
                  </a:txBody>
                  <a:tcPr marL="7146" marR="7146" marT="7146" marB="0" anchor="ctr">
                    <a:lnL>
                      <a:noFill/>
                    </a:lnL>
                    <a:lnR>
                      <a:noFill/>
                    </a:lnR>
                    <a:lnT>
                      <a:noFill/>
                    </a:lnT>
                    <a:lnB>
                      <a:noFill/>
                    </a:lnB>
                  </a:tcPr>
                </a:tc>
                <a:tc>
                  <a:txBody>
                    <a:bodyPr/>
                    <a:lstStyle/>
                    <a:p>
                      <a:pPr algn="ctr" fontAlgn="ctr"/>
                      <a:r>
                        <a:rPr lang="en-US" sz="700" b="0" i="0" u="none" strike="noStrike">
                          <a:solidFill>
                            <a:srgbClr val="000000"/>
                          </a:solidFill>
                          <a:effectLst/>
                          <a:latin typeface="Calibri" panose="020F0502020204030204" pitchFamily="34" charset="0"/>
                        </a:rPr>
                        <a:t>Yes</a:t>
                      </a:r>
                    </a:p>
                  </a:txBody>
                  <a:tcPr marL="7146" marR="7146" marT="7146" marB="0" anchor="ctr">
                    <a:lnL>
                      <a:noFill/>
                    </a:lnL>
                    <a:lnR>
                      <a:noFill/>
                    </a:lnR>
                    <a:lnT>
                      <a:noFill/>
                    </a:lnT>
                    <a:lnB>
                      <a:noFill/>
                    </a:lnB>
                  </a:tcPr>
                </a:tc>
                <a:extLst>
                  <a:ext uri="{0D108BD9-81ED-4DB2-BD59-A6C34878D82A}">
                    <a16:rowId xmlns:a16="http://schemas.microsoft.com/office/drawing/2014/main" val="3121143894"/>
                  </a:ext>
                </a:extLst>
              </a:tr>
              <a:tr h="137672">
                <a:tc>
                  <a:txBody>
                    <a:bodyPr/>
                    <a:lstStyle/>
                    <a:p>
                      <a:pPr algn="ctr" fontAlgn="ctr"/>
                      <a:r>
                        <a:rPr lang="en-US" sz="700" b="0" i="0" u="none" strike="noStrike">
                          <a:solidFill>
                            <a:srgbClr val="000000"/>
                          </a:solidFill>
                          <a:effectLst/>
                          <a:latin typeface="Calibri" panose="020F0502020204030204" pitchFamily="34" charset="0"/>
                        </a:rPr>
                        <a:t>G2</a:t>
                      </a:r>
                    </a:p>
                  </a:txBody>
                  <a:tcPr marL="7146" marR="7146" marT="7146" marB="0" anchor="ctr">
                    <a:lnL>
                      <a:noFill/>
                    </a:lnL>
                    <a:lnR>
                      <a:noFill/>
                    </a:lnR>
                    <a:lnT>
                      <a:noFill/>
                    </a:lnT>
                    <a:lnB>
                      <a:noFill/>
                    </a:lnB>
                  </a:tcPr>
                </a:tc>
                <a:tc>
                  <a:txBody>
                    <a:bodyPr/>
                    <a:lstStyle/>
                    <a:p>
                      <a:pPr algn="l" fontAlgn="ctr"/>
                      <a:r>
                        <a:rPr lang="en-US" sz="700" b="0" i="0" u="none" strike="noStrike">
                          <a:solidFill>
                            <a:srgbClr val="000000"/>
                          </a:solidFill>
                          <a:effectLst/>
                          <a:latin typeface="Calibri" panose="020F0502020204030204" pitchFamily="34" charset="0"/>
                        </a:rPr>
                        <a:t>James John</a:t>
                      </a:r>
                    </a:p>
                  </a:txBody>
                  <a:tcPr marL="7146" marR="7146" marT="7146" marB="0" anchor="ctr">
                    <a:lnL>
                      <a:noFill/>
                    </a:lnL>
                    <a:lnR>
                      <a:noFill/>
                    </a:lnR>
                    <a:lnT>
                      <a:noFill/>
                    </a:lnT>
                    <a:lnB>
                      <a:noFill/>
                    </a:lnB>
                    <a:solidFill>
                      <a:srgbClr val="A9D08E"/>
                    </a:solidFill>
                  </a:tcPr>
                </a:tc>
                <a:tc>
                  <a:txBody>
                    <a:bodyPr/>
                    <a:lstStyle/>
                    <a:p>
                      <a:pPr algn="ctr" fontAlgn="ctr"/>
                      <a:r>
                        <a:rPr lang="en-US" sz="700" b="0" i="0" u="none" strike="noStrike">
                          <a:solidFill>
                            <a:srgbClr val="000000"/>
                          </a:solidFill>
                          <a:effectLst/>
                          <a:latin typeface="Calibri" panose="020F0502020204030204" pitchFamily="34" charset="0"/>
                        </a:rPr>
                        <a:t>K-5</a:t>
                      </a:r>
                    </a:p>
                  </a:txBody>
                  <a:tcPr marL="7146" marR="7146" marT="7146" marB="0" anchor="ctr">
                    <a:lnL>
                      <a:noFill/>
                    </a:lnL>
                    <a:lnR>
                      <a:noFill/>
                    </a:lnR>
                    <a:lnT>
                      <a:noFill/>
                    </a:lnT>
                    <a:lnB>
                      <a:noFill/>
                    </a:lnB>
                  </a:tcPr>
                </a:tc>
                <a:tc>
                  <a:txBody>
                    <a:bodyPr/>
                    <a:lstStyle/>
                    <a:p>
                      <a:pPr algn="ctr" fontAlgn="ctr"/>
                      <a:r>
                        <a:rPr lang="en-US" sz="700" b="0" i="0" u="none" strike="noStrike">
                          <a:solidFill>
                            <a:srgbClr val="000000"/>
                          </a:solidFill>
                          <a:effectLst/>
                          <a:latin typeface="Calibri" panose="020F0502020204030204" pitchFamily="34" charset="0"/>
                        </a:rPr>
                        <a:t>Roosevelt</a:t>
                      </a:r>
                    </a:p>
                  </a:txBody>
                  <a:tcPr marL="7146" marR="7146" marT="7146" marB="0" anchor="ctr">
                    <a:lnL>
                      <a:noFill/>
                    </a:lnL>
                    <a:lnR>
                      <a:noFill/>
                    </a:lnR>
                    <a:lnT>
                      <a:noFill/>
                    </a:lnT>
                    <a:lnB>
                      <a:noFill/>
                    </a:lnB>
                  </a:tcPr>
                </a:tc>
                <a:tc>
                  <a:txBody>
                    <a:bodyPr/>
                    <a:lstStyle/>
                    <a:p>
                      <a:pPr algn="ctr" fontAlgn="ctr"/>
                      <a:r>
                        <a:rPr lang="en-US" sz="700" b="0" i="0" u="none" strike="noStrike">
                          <a:solidFill>
                            <a:srgbClr val="000000"/>
                          </a:solidFill>
                          <a:effectLst/>
                          <a:latin typeface="Calibri" panose="020F0502020204030204" pitchFamily="34" charset="0"/>
                        </a:rPr>
                        <a:t>Yes</a:t>
                      </a:r>
                    </a:p>
                  </a:txBody>
                  <a:tcPr marL="7146" marR="7146" marT="7146" marB="0" anchor="ctr">
                    <a:lnL>
                      <a:noFill/>
                    </a:lnL>
                    <a:lnR>
                      <a:noFill/>
                    </a:lnR>
                    <a:lnT>
                      <a:noFill/>
                    </a:lnT>
                    <a:lnB>
                      <a:noFill/>
                    </a:lnB>
                  </a:tcPr>
                </a:tc>
                <a:extLst>
                  <a:ext uri="{0D108BD9-81ED-4DB2-BD59-A6C34878D82A}">
                    <a16:rowId xmlns:a16="http://schemas.microsoft.com/office/drawing/2014/main" val="2652082937"/>
                  </a:ext>
                </a:extLst>
              </a:tr>
              <a:tr h="137672">
                <a:tc>
                  <a:txBody>
                    <a:bodyPr/>
                    <a:lstStyle/>
                    <a:p>
                      <a:pPr algn="ctr" fontAlgn="ctr"/>
                      <a:r>
                        <a:rPr lang="en-US" sz="700" b="0" i="0" u="none" strike="noStrike">
                          <a:solidFill>
                            <a:srgbClr val="000000"/>
                          </a:solidFill>
                          <a:effectLst/>
                          <a:latin typeface="Calibri" panose="020F0502020204030204" pitchFamily="34" charset="0"/>
                        </a:rPr>
                        <a:t>G2</a:t>
                      </a:r>
                    </a:p>
                  </a:txBody>
                  <a:tcPr marL="7146" marR="7146" marT="7146" marB="0" anchor="ctr">
                    <a:lnL>
                      <a:noFill/>
                    </a:lnL>
                    <a:lnR>
                      <a:noFill/>
                    </a:lnR>
                    <a:lnT>
                      <a:noFill/>
                    </a:lnT>
                    <a:lnB>
                      <a:noFill/>
                    </a:lnB>
                  </a:tcPr>
                </a:tc>
                <a:tc>
                  <a:txBody>
                    <a:bodyPr/>
                    <a:lstStyle/>
                    <a:p>
                      <a:pPr algn="l" fontAlgn="ctr"/>
                      <a:r>
                        <a:rPr lang="en-US" sz="700" b="0" i="0" u="none" strike="noStrike">
                          <a:solidFill>
                            <a:srgbClr val="000000"/>
                          </a:solidFill>
                          <a:effectLst/>
                          <a:latin typeface="Calibri" panose="020F0502020204030204" pitchFamily="34" charset="0"/>
                        </a:rPr>
                        <a:t>Jefferson</a:t>
                      </a:r>
                    </a:p>
                  </a:txBody>
                  <a:tcPr marL="7146" marR="7146" marT="7146" marB="0" anchor="ctr">
                    <a:lnL>
                      <a:noFill/>
                    </a:lnL>
                    <a:lnR>
                      <a:noFill/>
                    </a:lnR>
                    <a:lnT>
                      <a:noFill/>
                    </a:lnT>
                    <a:lnB>
                      <a:noFill/>
                    </a:lnB>
                  </a:tcPr>
                </a:tc>
                <a:tc>
                  <a:txBody>
                    <a:bodyPr/>
                    <a:lstStyle/>
                    <a:p>
                      <a:pPr algn="ctr" fontAlgn="ctr"/>
                      <a:r>
                        <a:rPr lang="en-US" sz="700" b="0" i="0" u="none" strike="noStrike">
                          <a:solidFill>
                            <a:srgbClr val="000000"/>
                          </a:solidFill>
                          <a:effectLst/>
                          <a:latin typeface="Calibri" panose="020F0502020204030204" pitchFamily="34" charset="0"/>
                        </a:rPr>
                        <a:t>High School</a:t>
                      </a:r>
                    </a:p>
                  </a:txBody>
                  <a:tcPr marL="7146" marR="7146" marT="7146" marB="0" anchor="ctr">
                    <a:lnL>
                      <a:noFill/>
                    </a:lnL>
                    <a:lnR>
                      <a:noFill/>
                    </a:lnR>
                    <a:lnT>
                      <a:noFill/>
                    </a:lnT>
                    <a:lnB>
                      <a:noFill/>
                    </a:lnB>
                  </a:tcPr>
                </a:tc>
                <a:tc>
                  <a:txBody>
                    <a:bodyPr/>
                    <a:lstStyle/>
                    <a:p>
                      <a:pPr algn="ctr" fontAlgn="ctr"/>
                      <a:r>
                        <a:rPr lang="en-US" sz="700" b="0" i="0" u="none" strike="noStrike">
                          <a:solidFill>
                            <a:srgbClr val="000000"/>
                          </a:solidFill>
                          <a:effectLst/>
                          <a:latin typeface="Calibri" panose="020F0502020204030204" pitchFamily="34" charset="0"/>
                        </a:rPr>
                        <a:t>Jefferson</a:t>
                      </a:r>
                    </a:p>
                  </a:txBody>
                  <a:tcPr marL="7146" marR="7146" marT="7146" marB="0" anchor="ctr">
                    <a:lnL>
                      <a:noFill/>
                    </a:lnL>
                    <a:lnR>
                      <a:noFill/>
                    </a:lnR>
                    <a:lnT>
                      <a:noFill/>
                    </a:lnT>
                    <a:lnB>
                      <a:noFill/>
                    </a:lnB>
                  </a:tcPr>
                </a:tc>
                <a:tc>
                  <a:txBody>
                    <a:bodyPr/>
                    <a:lstStyle/>
                    <a:p>
                      <a:pPr algn="ctr" fontAlgn="ctr"/>
                      <a:endParaRPr lang="en-US" sz="700" b="0" i="0" u="none" strike="noStrike">
                        <a:solidFill>
                          <a:srgbClr val="000000"/>
                        </a:solidFill>
                        <a:effectLst/>
                        <a:latin typeface="Calibri" panose="020F0502020204030204" pitchFamily="34" charset="0"/>
                      </a:endParaRPr>
                    </a:p>
                  </a:txBody>
                  <a:tcPr marL="7146" marR="7146" marT="7146" marB="0" anchor="ctr">
                    <a:lnL>
                      <a:noFill/>
                    </a:lnL>
                    <a:lnR>
                      <a:noFill/>
                    </a:lnR>
                    <a:lnT>
                      <a:noFill/>
                    </a:lnT>
                    <a:lnB>
                      <a:noFill/>
                    </a:lnB>
                  </a:tcPr>
                </a:tc>
                <a:extLst>
                  <a:ext uri="{0D108BD9-81ED-4DB2-BD59-A6C34878D82A}">
                    <a16:rowId xmlns:a16="http://schemas.microsoft.com/office/drawing/2014/main" val="359216880"/>
                  </a:ext>
                </a:extLst>
              </a:tr>
              <a:tr h="137672">
                <a:tc>
                  <a:txBody>
                    <a:bodyPr/>
                    <a:lstStyle/>
                    <a:p>
                      <a:pPr algn="ctr" fontAlgn="ctr"/>
                      <a:r>
                        <a:rPr lang="en-US" sz="700" b="0" i="0" u="none" strike="noStrike">
                          <a:solidFill>
                            <a:srgbClr val="000000"/>
                          </a:solidFill>
                          <a:effectLst/>
                          <a:latin typeface="Calibri" panose="020F0502020204030204" pitchFamily="34" charset="0"/>
                        </a:rPr>
                        <a:t>G2</a:t>
                      </a:r>
                    </a:p>
                  </a:txBody>
                  <a:tcPr marL="7146" marR="7146" marT="7146" marB="0" anchor="ctr">
                    <a:lnL>
                      <a:noFill/>
                    </a:lnL>
                    <a:lnR>
                      <a:noFill/>
                    </a:lnR>
                    <a:lnT>
                      <a:noFill/>
                    </a:lnT>
                    <a:lnB>
                      <a:noFill/>
                    </a:lnB>
                  </a:tcPr>
                </a:tc>
                <a:tc>
                  <a:txBody>
                    <a:bodyPr/>
                    <a:lstStyle/>
                    <a:p>
                      <a:pPr algn="l" fontAlgn="ctr"/>
                      <a:r>
                        <a:rPr lang="en-US" sz="700" b="0" i="0" u="none" strike="noStrike">
                          <a:solidFill>
                            <a:srgbClr val="000000"/>
                          </a:solidFill>
                          <a:effectLst/>
                          <a:latin typeface="Calibri" panose="020F0502020204030204" pitchFamily="34" charset="0"/>
                        </a:rPr>
                        <a:t>King</a:t>
                      </a:r>
                    </a:p>
                  </a:txBody>
                  <a:tcPr marL="7146" marR="7146" marT="7146" marB="0" anchor="ctr">
                    <a:lnL>
                      <a:noFill/>
                    </a:lnL>
                    <a:lnR>
                      <a:noFill/>
                    </a:lnR>
                    <a:lnT>
                      <a:noFill/>
                    </a:lnT>
                    <a:lnB>
                      <a:noFill/>
                    </a:lnB>
                    <a:solidFill>
                      <a:srgbClr val="A9D08E"/>
                    </a:solidFill>
                  </a:tcPr>
                </a:tc>
                <a:tc>
                  <a:txBody>
                    <a:bodyPr/>
                    <a:lstStyle/>
                    <a:p>
                      <a:pPr algn="ctr" fontAlgn="ctr"/>
                      <a:r>
                        <a:rPr lang="en-US" sz="700" b="0" i="0" u="none" strike="noStrike">
                          <a:solidFill>
                            <a:srgbClr val="000000"/>
                          </a:solidFill>
                          <a:effectLst/>
                          <a:latin typeface="Calibri" panose="020F0502020204030204" pitchFamily="34" charset="0"/>
                        </a:rPr>
                        <a:t>K-8</a:t>
                      </a:r>
                    </a:p>
                  </a:txBody>
                  <a:tcPr marL="7146" marR="7146" marT="7146" marB="0" anchor="ctr">
                    <a:lnL>
                      <a:noFill/>
                    </a:lnL>
                    <a:lnR>
                      <a:noFill/>
                    </a:lnR>
                    <a:lnT>
                      <a:noFill/>
                    </a:lnT>
                    <a:lnB>
                      <a:noFill/>
                    </a:lnB>
                  </a:tcPr>
                </a:tc>
                <a:tc>
                  <a:txBody>
                    <a:bodyPr/>
                    <a:lstStyle/>
                    <a:p>
                      <a:pPr algn="ctr" fontAlgn="ctr"/>
                      <a:r>
                        <a:rPr lang="en-US" sz="700" b="0" i="0" u="none" strike="noStrike">
                          <a:solidFill>
                            <a:srgbClr val="000000"/>
                          </a:solidFill>
                          <a:effectLst/>
                          <a:latin typeface="Calibri" panose="020F0502020204030204" pitchFamily="34" charset="0"/>
                        </a:rPr>
                        <a:t>Jefferson</a:t>
                      </a:r>
                    </a:p>
                  </a:txBody>
                  <a:tcPr marL="7146" marR="7146" marT="7146" marB="0" anchor="ctr">
                    <a:lnL>
                      <a:noFill/>
                    </a:lnL>
                    <a:lnR>
                      <a:noFill/>
                    </a:lnR>
                    <a:lnT>
                      <a:noFill/>
                    </a:lnT>
                    <a:lnB>
                      <a:noFill/>
                    </a:lnB>
                  </a:tcPr>
                </a:tc>
                <a:tc>
                  <a:txBody>
                    <a:bodyPr/>
                    <a:lstStyle/>
                    <a:p>
                      <a:pPr algn="ctr" fontAlgn="ctr"/>
                      <a:r>
                        <a:rPr lang="en-US" sz="700" b="0" i="0" u="none" strike="noStrike">
                          <a:solidFill>
                            <a:srgbClr val="000000"/>
                          </a:solidFill>
                          <a:effectLst/>
                          <a:latin typeface="Calibri" panose="020F0502020204030204" pitchFamily="34" charset="0"/>
                        </a:rPr>
                        <a:t>Yes</a:t>
                      </a:r>
                    </a:p>
                  </a:txBody>
                  <a:tcPr marL="7146" marR="7146" marT="7146" marB="0" anchor="ctr">
                    <a:lnL>
                      <a:noFill/>
                    </a:lnL>
                    <a:lnR>
                      <a:noFill/>
                    </a:lnR>
                    <a:lnT>
                      <a:noFill/>
                    </a:lnT>
                    <a:lnB>
                      <a:noFill/>
                    </a:lnB>
                  </a:tcPr>
                </a:tc>
                <a:extLst>
                  <a:ext uri="{0D108BD9-81ED-4DB2-BD59-A6C34878D82A}">
                    <a16:rowId xmlns:a16="http://schemas.microsoft.com/office/drawing/2014/main" val="3345689451"/>
                  </a:ext>
                </a:extLst>
              </a:tr>
              <a:tr h="137672">
                <a:tc>
                  <a:txBody>
                    <a:bodyPr/>
                    <a:lstStyle/>
                    <a:p>
                      <a:pPr algn="ctr" fontAlgn="ctr"/>
                      <a:r>
                        <a:rPr lang="en-US" sz="700" b="0" i="0" u="none" strike="noStrike">
                          <a:solidFill>
                            <a:srgbClr val="000000"/>
                          </a:solidFill>
                          <a:effectLst/>
                          <a:latin typeface="Calibri" panose="020F0502020204030204" pitchFamily="34" charset="0"/>
                        </a:rPr>
                        <a:t>G2</a:t>
                      </a:r>
                    </a:p>
                  </a:txBody>
                  <a:tcPr marL="7146" marR="7146" marT="7146" marB="0" anchor="ctr">
                    <a:lnL>
                      <a:noFill/>
                    </a:lnL>
                    <a:lnR>
                      <a:noFill/>
                    </a:lnR>
                    <a:lnT>
                      <a:noFill/>
                    </a:lnT>
                    <a:lnB>
                      <a:noFill/>
                    </a:lnB>
                  </a:tcPr>
                </a:tc>
                <a:tc>
                  <a:txBody>
                    <a:bodyPr/>
                    <a:lstStyle/>
                    <a:p>
                      <a:pPr algn="l" fontAlgn="ctr"/>
                      <a:r>
                        <a:rPr lang="en-US" sz="700" b="0" i="0" u="none" strike="noStrike">
                          <a:solidFill>
                            <a:srgbClr val="000000"/>
                          </a:solidFill>
                          <a:effectLst/>
                          <a:latin typeface="Calibri" panose="020F0502020204030204" pitchFamily="34" charset="0"/>
                        </a:rPr>
                        <a:t>Ockley Green</a:t>
                      </a:r>
                    </a:p>
                  </a:txBody>
                  <a:tcPr marL="7146" marR="7146" marT="7146" marB="0" anchor="ctr">
                    <a:lnL>
                      <a:noFill/>
                    </a:lnL>
                    <a:lnR>
                      <a:noFill/>
                    </a:lnR>
                    <a:lnT>
                      <a:noFill/>
                    </a:lnT>
                    <a:lnB>
                      <a:noFill/>
                    </a:lnB>
                  </a:tcPr>
                </a:tc>
                <a:tc>
                  <a:txBody>
                    <a:bodyPr/>
                    <a:lstStyle/>
                    <a:p>
                      <a:pPr algn="ctr" fontAlgn="ctr"/>
                      <a:r>
                        <a:rPr lang="en-US" sz="700" b="0" i="0" u="none" strike="noStrike">
                          <a:solidFill>
                            <a:srgbClr val="000000"/>
                          </a:solidFill>
                          <a:effectLst/>
                          <a:latin typeface="Calibri" panose="020F0502020204030204" pitchFamily="34" charset="0"/>
                        </a:rPr>
                        <a:t>Middle School</a:t>
                      </a:r>
                    </a:p>
                  </a:txBody>
                  <a:tcPr marL="7146" marR="7146" marT="7146" marB="0" anchor="ctr">
                    <a:lnL>
                      <a:noFill/>
                    </a:lnL>
                    <a:lnR>
                      <a:noFill/>
                    </a:lnR>
                    <a:lnT>
                      <a:noFill/>
                    </a:lnT>
                    <a:lnB>
                      <a:noFill/>
                    </a:lnB>
                  </a:tcPr>
                </a:tc>
                <a:tc>
                  <a:txBody>
                    <a:bodyPr/>
                    <a:lstStyle/>
                    <a:p>
                      <a:pPr algn="ctr" fontAlgn="ctr"/>
                      <a:r>
                        <a:rPr lang="en-US" sz="700" b="0" i="0" u="none" strike="noStrike">
                          <a:solidFill>
                            <a:srgbClr val="000000"/>
                          </a:solidFill>
                          <a:effectLst/>
                          <a:latin typeface="Calibri" panose="020F0502020204030204" pitchFamily="34" charset="0"/>
                        </a:rPr>
                        <a:t>Jefferson</a:t>
                      </a:r>
                    </a:p>
                  </a:txBody>
                  <a:tcPr marL="7146" marR="7146" marT="7146" marB="0" anchor="ctr">
                    <a:lnL>
                      <a:noFill/>
                    </a:lnL>
                    <a:lnR>
                      <a:noFill/>
                    </a:lnR>
                    <a:lnT>
                      <a:noFill/>
                    </a:lnT>
                    <a:lnB>
                      <a:noFill/>
                    </a:lnB>
                  </a:tcPr>
                </a:tc>
                <a:tc>
                  <a:txBody>
                    <a:bodyPr/>
                    <a:lstStyle/>
                    <a:p>
                      <a:pPr algn="ctr" fontAlgn="ctr"/>
                      <a:endParaRPr lang="en-US" sz="700" b="0" i="0" u="none" strike="noStrike">
                        <a:solidFill>
                          <a:srgbClr val="000000"/>
                        </a:solidFill>
                        <a:effectLst/>
                        <a:latin typeface="Calibri" panose="020F0502020204030204" pitchFamily="34" charset="0"/>
                      </a:endParaRPr>
                    </a:p>
                  </a:txBody>
                  <a:tcPr marL="7146" marR="7146" marT="7146" marB="0" anchor="ctr">
                    <a:lnL>
                      <a:noFill/>
                    </a:lnL>
                    <a:lnR>
                      <a:noFill/>
                    </a:lnR>
                    <a:lnT>
                      <a:noFill/>
                    </a:lnT>
                    <a:lnB>
                      <a:noFill/>
                    </a:lnB>
                  </a:tcPr>
                </a:tc>
                <a:extLst>
                  <a:ext uri="{0D108BD9-81ED-4DB2-BD59-A6C34878D82A}">
                    <a16:rowId xmlns:a16="http://schemas.microsoft.com/office/drawing/2014/main" val="4209036883"/>
                  </a:ext>
                </a:extLst>
              </a:tr>
              <a:tr h="137672">
                <a:tc>
                  <a:txBody>
                    <a:bodyPr/>
                    <a:lstStyle/>
                    <a:p>
                      <a:pPr algn="ctr" fontAlgn="ctr"/>
                      <a:r>
                        <a:rPr lang="en-US" sz="700" b="0" i="0" u="none" strike="noStrike">
                          <a:solidFill>
                            <a:srgbClr val="000000"/>
                          </a:solidFill>
                          <a:effectLst/>
                          <a:latin typeface="Calibri" panose="020F0502020204030204" pitchFamily="34" charset="0"/>
                        </a:rPr>
                        <a:t>G2</a:t>
                      </a:r>
                    </a:p>
                  </a:txBody>
                  <a:tcPr marL="7146" marR="7146" marT="7146" marB="0" anchor="ctr">
                    <a:lnL>
                      <a:noFill/>
                    </a:lnL>
                    <a:lnR>
                      <a:noFill/>
                    </a:lnR>
                    <a:lnT>
                      <a:noFill/>
                    </a:lnT>
                    <a:lnB>
                      <a:noFill/>
                    </a:lnB>
                  </a:tcPr>
                </a:tc>
                <a:tc>
                  <a:txBody>
                    <a:bodyPr/>
                    <a:lstStyle/>
                    <a:p>
                      <a:pPr algn="l" fontAlgn="ctr"/>
                      <a:r>
                        <a:rPr lang="en-US" sz="700" b="0" i="0" u="none" strike="noStrike">
                          <a:solidFill>
                            <a:srgbClr val="000000"/>
                          </a:solidFill>
                          <a:effectLst/>
                          <a:latin typeface="Calibri" panose="020F0502020204030204" pitchFamily="34" charset="0"/>
                        </a:rPr>
                        <a:t>Peninsula</a:t>
                      </a:r>
                    </a:p>
                  </a:txBody>
                  <a:tcPr marL="7146" marR="7146" marT="7146" marB="0" anchor="ctr">
                    <a:lnL>
                      <a:noFill/>
                    </a:lnL>
                    <a:lnR>
                      <a:noFill/>
                    </a:lnR>
                    <a:lnT>
                      <a:noFill/>
                    </a:lnT>
                    <a:lnB>
                      <a:noFill/>
                    </a:lnB>
                    <a:solidFill>
                      <a:srgbClr val="A9D08E"/>
                    </a:solidFill>
                  </a:tcPr>
                </a:tc>
                <a:tc>
                  <a:txBody>
                    <a:bodyPr/>
                    <a:lstStyle/>
                    <a:p>
                      <a:pPr algn="ctr" fontAlgn="ctr"/>
                      <a:r>
                        <a:rPr lang="en-US" sz="700" b="0" i="0" u="none" strike="noStrike">
                          <a:solidFill>
                            <a:srgbClr val="000000"/>
                          </a:solidFill>
                          <a:effectLst/>
                          <a:latin typeface="Calibri" panose="020F0502020204030204" pitchFamily="34" charset="0"/>
                        </a:rPr>
                        <a:t>K-5</a:t>
                      </a:r>
                    </a:p>
                  </a:txBody>
                  <a:tcPr marL="7146" marR="7146" marT="7146" marB="0" anchor="ctr">
                    <a:lnL>
                      <a:noFill/>
                    </a:lnL>
                    <a:lnR>
                      <a:noFill/>
                    </a:lnR>
                    <a:lnT>
                      <a:noFill/>
                    </a:lnT>
                    <a:lnB>
                      <a:noFill/>
                    </a:lnB>
                  </a:tcPr>
                </a:tc>
                <a:tc>
                  <a:txBody>
                    <a:bodyPr/>
                    <a:lstStyle/>
                    <a:p>
                      <a:pPr algn="ctr" fontAlgn="ctr"/>
                      <a:r>
                        <a:rPr lang="en-US" sz="700" b="0" i="0" u="none" strike="noStrike">
                          <a:solidFill>
                            <a:srgbClr val="000000"/>
                          </a:solidFill>
                          <a:effectLst/>
                          <a:latin typeface="Calibri" panose="020F0502020204030204" pitchFamily="34" charset="0"/>
                        </a:rPr>
                        <a:t>Jefferson</a:t>
                      </a:r>
                    </a:p>
                  </a:txBody>
                  <a:tcPr marL="7146" marR="7146" marT="7146" marB="0" anchor="ctr">
                    <a:lnL>
                      <a:noFill/>
                    </a:lnL>
                    <a:lnR>
                      <a:noFill/>
                    </a:lnR>
                    <a:lnT>
                      <a:noFill/>
                    </a:lnT>
                    <a:lnB>
                      <a:noFill/>
                    </a:lnB>
                  </a:tcPr>
                </a:tc>
                <a:tc>
                  <a:txBody>
                    <a:bodyPr/>
                    <a:lstStyle/>
                    <a:p>
                      <a:pPr algn="ctr" fontAlgn="ctr"/>
                      <a:r>
                        <a:rPr lang="en-US" sz="700" b="0" i="0" u="none" strike="noStrike">
                          <a:solidFill>
                            <a:srgbClr val="000000"/>
                          </a:solidFill>
                          <a:effectLst/>
                          <a:latin typeface="Calibri" panose="020F0502020204030204" pitchFamily="34" charset="0"/>
                        </a:rPr>
                        <a:t>Yes</a:t>
                      </a:r>
                    </a:p>
                  </a:txBody>
                  <a:tcPr marL="7146" marR="7146" marT="7146" marB="0" anchor="ctr">
                    <a:lnL>
                      <a:noFill/>
                    </a:lnL>
                    <a:lnR>
                      <a:noFill/>
                    </a:lnR>
                    <a:lnT>
                      <a:noFill/>
                    </a:lnT>
                    <a:lnB>
                      <a:noFill/>
                    </a:lnB>
                  </a:tcPr>
                </a:tc>
                <a:extLst>
                  <a:ext uri="{0D108BD9-81ED-4DB2-BD59-A6C34878D82A}">
                    <a16:rowId xmlns:a16="http://schemas.microsoft.com/office/drawing/2014/main" val="1412501298"/>
                  </a:ext>
                </a:extLst>
              </a:tr>
              <a:tr h="137672">
                <a:tc>
                  <a:txBody>
                    <a:bodyPr/>
                    <a:lstStyle/>
                    <a:p>
                      <a:pPr algn="ctr" fontAlgn="ctr"/>
                      <a:r>
                        <a:rPr lang="en-US" sz="700" b="0" i="0" u="none" strike="noStrike">
                          <a:solidFill>
                            <a:srgbClr val="000000"/>
                          </a:solidFill>
                          <a:effectLst/>
                          <a:latin typeface="Calibri" panose="020F0502020204030204" pitchFamily="34" charset="0"/>
                        </a:rPr>
                        <a:t>G2</a:t>
                      </a:r>
                    </a:p>
                  </a:txBody>
                  <a:tcPr marL="7146" marR="7146" marT="7146" marB="0" anchor="ctr">
                    <a:lnL>
                      <a:noFill/>
                    </a:lnL>
                    <a:lnR>
                      <a:noFill/>
                    </a:lnR>
                    <a:lnT>
                      <a:noFill/>
                    </a:lnT>
                    <a:lnB>
                      <a:noFill/>
                    </a:lnB>
                  </a:tcPr>
                </a:tc>
                <a:tc>
                  <a:txBody>
                    <a:bodyPr/>
                    <a:lstStyle/>
                    <a:p>
                      <a:pPr algn="l" fontAlgn="ctr"/>
                      <a:r>
                        <a:rPr lang="en-US" sz="700" b="0" i="0" u="none" strike="noStrike">
                          <a:solidFill>
                            <a:srgbClr val="000000"/>
                          </a:solidFill>
                          <a:effectLst/>
                          <a:latin typeface="Calibri" panose="020F0502020204030204" pitchFamily="34" charset="0"/>
                        </a:rPr>
                        <a:t>Rosa Parks</a:t>
                      </a:r>
                    </a:p>
                  </a:txBody>
                  <a:tcPr marL="7146" marR="7146" marT="7146" marB="0" anchor="ctr">
                    <a:lnL>
                      <a:noFill/>
                    </a:lnL>
                    <a:lnR>
                      <a:noFill/>
                    </a:lnR>
                    <a:lnT>
                      <a:noFill/>
                    </a:lnT>
                    <a:lnB>
                      <a:noFill/>
                    </a:lnB>
                    <a:solidFill>
                      <a:srgbClr val="A9D08E"/>
                    </a:solidFill>
                  </a:tcPr>
                </a:tc>
                <a:tc>
                  <a:txBody>
                    <a:bodyPr/>
                    <a:lstStyle/>
                    <a:p>
                      <a:pPr algn="ctr" fontAlgn="ctr"/>
                      <a:r>
                        <a:rPr lang="en-US" sz="700" b="0" i="0" u="none" strike="noStrike">
                          <a:solidFill>
                            <a:srgbClr val="000000"/>
                          </a:solidFill>
                          <a:effectLst/>
                          <a:latin typeface="Calibri" panose="020F0502020204030204" pitchFamily="34" charset="0"/>
                        </a:rPr>
                        <a:t>K-5</a:t>
                      </a:r>
                    </a:p>
                  </a:txBody>
                  <a:tcPr marL="7146" marR="7146" marT="7146" marB="0" anchor="ctr">
                    <a:lnL>
                      <a:noFill/>
                    </a:lnL>
                    <a:lnR>
                      <a:noFill/>
                    </a:lnR>
                    <a:lnT>
                      <a:noFill/>
                    </a:lnT>
                    <a:lnB>
                      <a:noFill/>
                    </a:lnB>
                  </a:tcPr>
                </a:tc>
                <a:tc>
                  <a:txBody>
                    <a:bodyPr/>
                    <a:lstStyle/>
                    <a:p>
                      <a:pPr algn="ctr" fontAlgn="ctr"/>
                      <a:r>
                        <a:rPr lang="en-US" sz="700" b="0" i="0" u="none" strike="noStrike">
                          <a:solidFill>
                            <a:srgbClr val="000000"/>
                          </a:solidFill>
                          <a:effectLst/>
                          <a:latin typeface="Calibri" panose="020F0502020204030204" pitchFamily="34" charset="0"/>
                        </a:rPr>
                        <a:t>Roosevelt</a:t>
                      </a:r>
                    </a:p>
                  </a:txBody>
                  <a:tcPr marL="7146" marR="7146" marT="7146" marB="0" anchor="ctr">
                    <a:lnL>
                      <a:noFill/>
                    </a:lnL>
                    <a:lnR>
                      <a:noFill/>
                    </a:lnR>
                    <a:lnT>
                      <a:noFill/>
                    </a:lnT>
                    <a:lnB>
                      <a:noFill/>
                    </a:lnB>
                  </a:tcPr>
                </a:tc>
                <a:tc>
                  <a:txBody>
                    <a:bodyPr/>
                    <a:lstStyle/>
                    <a:p>
                      <a:pPr algn="ctr" fontAlgn="ctr"/>
                      <a:r>
                        <a:rPr lang="en-US" sz="700" b="0" i="0" u="none" strike="noStrike">
                          <a:solidFill>
                            <a:srgbClr val="000000"/>
                          </a:solidFill>
                          <a:effectLst/>
                          <a:latin typeface="Calibri" panose="020F0502020204030204" pitchFamily="34" charset="0"/>
                        </a:rPr>
                        <a:t>Yes</a:t>
                      </a:r>
                    </a:p>
                  </a:txBody>
                  <a:tcPr marL="7146" marR="7146" marT="7146" marB="0" anchor="ctr">
                    <a:lnL>
                      <a:noFill/>
                    </a:lnL>
                    <a:lnR>
                      <a:noFill/>
                    </a:lnR>
                    <a:lnT>
                      <a:noFill/>
                    </a:lnT>
                    <a:lnB>
                      <a:noFill/>
                    </a:lnB>
                  </a:tcPr>
                </a:tc>
                <a:extLst>
                  <a:ext uri="{0D108BD9-81ED-4DB2-BD59-A6C34878D82A}">
                    <a16:rowId xmlns:a16="http://schemas.microsoft.com/office/drawing/2014/main" val="1443602263"/>
                  </a:ext>
                </a:extLst>
              </a:tr>
              <a:tr h="137672">
                <a:tc>
                  <a:txBody>
                    <a:bodyPr/>
                    <a:lstStyle/>
                    <a:p>
                      <a:pPr algn="ctr" fontAlgn="ctr"/>
                      <a:r>
                        <a:rPr lang="en-US" sz="700" b="0" i="0" u="none" strike="noStrike">
                          <a:solidFill>
                            <a:srgbClr val="000000"/>
                          </a:solidFill>
                          <a:effectLst/>
                          <a:latin typeface="Calibri" panose="020F0502020204030204" pitchFamily="34" charset="0"/>
                        </a:rPr>
                        <a:t>G2</a:t>
                      </a:r>
                    </a:p>
                  </a:txBody>
                  <a:tcPr marL="7146" marR="7146" marT="7146" marB="0" anchor="ctr">
                    <a:lnL>
                      <a:noFill/>
                    </a:lnL>
                    <a:lnR>
                      <a:noFill/>
                    </a:lnR>
                    <a:lnT>
                      <a:noFill/>
                    </a:lnT>
                    <a:lnB>
                      <a:noFill/>
                    </a:lnB>
                  </a:tcPr>
                </a:tc>
                <a:tc>
                  <a:txBody>
                    <a:bodyPr/>
                    <a:lstStyle/>
                    <a:p>
                      <a:pPr algn="l" fontAlgn="ctr"/>
                      <a:r>
                        <a:rPr lang="en-US" sz="700" b="0" i="0" u="none" strike="noStrike">
                          <a:solidFill>
                            <a:srgbClr val="000000"/>
                          </a:solidFill>
                          <a:effectLst/>
                          <a:latin typeface="Calibri" panose="020F0502020204030204" pitchFamily="34" charset="0"/>
                        </a:rPr>
                        <a:t>Sitton</a:t>
                      </a:r>
                    </a:p>
                  </a:txBody>
                  <a:tcPr marL="7146" marR="7146" marT="7146" marB="0" anchor="ctr">
                    <a:lnL>
                      <a:noFill/>
                    </a:lnL>
                    <a:lnR>
                      <a:noFill/>
                    </a:lnR>
                    <a:lnT>
                      <a:noFill/>
                    </a:lnT>
                    <a:lnB>
                      <a:noFill/>
                    </a:lnB>
                    <a:solidFill>
                      <a:srgbClr val="A9D08E"/>
                    </a:solidFill>
                  </a:tcPr>
                </a:tc>
                <a:tc>
                  <a:txBody>
                    <a:bodyPr/>
                    <a:lstStyle/>
                    <a:p>
                      <a:pPr algn="ctr" fontAlgn="ctr"/>
                      <a:r>
                        <a:rPr lang="en-US" sz="700" b="0" i="0" u="none" strike="noStrike">
                          <a:solidFill>
                            <a:srgbClr val="000000"/>
                          </a:solidFill>
                          <a:effectLst/>
                          <a:latin typeface="Calibri" panose="020F0502020204030204" pitchFamily="34" charset="0"/>
                        </a:rPr>
                        <a:t>K-5</a:t>
                      </a:r>
                    </a:p>
                  </a:txBody>
                  <a:tcPr marL="7146" marR="7146" marT="7146" marB="0" anchor="ctr">
                    <a:lnL>
                      <a:noFill/>
                    </a:lnL>
                    <a:lnR>
                      <a:noFill/>
                    </a:lnR>
                    <a:lnT>
                      <a:noFill/>
                    </a:lnT>
                    <a:lnB>
                      <a:noFill/>
                    </a:lnB>
                  </a:tcPr>
                </a:tc>
                <a:tc>
                  <a:txBody>
                    <a:bodyPr/>
                    <a:lstStyle/>
                    <a:p>
                      <a:pPr algn="ctr" fontAlgn="ctr"/>
                      <a:r>
                        <a:rPr lang="en-US" sz="700" b="0" i="0" u="none" strike="noStrike">
                          <a:solidFill>
                            <a:srgbClr val="000000"/>
                          </a:solidFill>
                          <a:effectLst/>
                          <a:latin typeface="Calibri" panose="020F0502020204030204" pitchFamily="34" charset="0"/>
                        </a:rPr>
                        <a:t>Roosevelt</a:t>
                      </a:r>
                    </a:p>
                  </a:txBody>
                  <a:tcPr marL="7146" marR="7146" marT="7146" marB="0" anchor="ctr">
                    <a:lnL>
                      <a:noFill/>
                    </a:lnL>
                    <a:lnR>
                      <a:noFill/>
                    </a:lnR>
                    <a:lnT>
                      <a:noFill/>
                    </a:lnT>
                    <a:lnB>
                      <a:noFill/>
                    </a:lnB>
                  </a:tcPr>
                </a:tc>
                <a:tc>
                  <a:txBody>
                    <a:bodyPr/>
                    <a:lstStyle/>
                    <a:p>
                      <a:pPr algn="ctr" fontAlgn="ctr"/>
                      <a:r>
                        <a:rPr lang="en-US" sz="700" b="0" i="0" u="none" strike="noStrike">
                          <a:solidFill>
                            <a:srgbClr val="000000"/>
                          </a:solidFill>
                          <a:effectLst/>
                          <a:latin typeface="Calibri" panose="020F0502020204030204" pitchFamily="34" charset="0"/>
                        </a:rPr>
                        <a:t>Yes</a:t>
                      </a:r>
                    </a:p>
                  </a:txBody>
                  <a:tcPr marL="7146" marR="7146" marT="7146" marB="0" anchor="ctr">
                    <a:lnL>
                      <a:noFill/>
                    </a:lnL>
                    <a:lnR>
                      <a:noFill/>
                    </a:lnR>
                    <a:lnT>
                      <a:noFill/>
                    </a:lnT>
                    <a:lnB>
                      <a:noFill/>
                    </a:lnB>
                  </a:tcPr>
                </a:tc>
                <a:extLst>
                  <a:ext uri="{0D108BD9-81ED-4DB2-BD59-A6C34878D82A}">
                    <a16:rowId xmlns:a16="http://schemas.microsoft.com/office/drawing/2014/main" val="1414618968"/>
                  </a:ext>
                </a:extLst>
              </a:tr>
              <a:tr h="137672">
                <a:tc>
                  <a:txBody>
                    <a:bodyPr/>
                    <a:lstStyle/>
                    <a:p>
                      <a:pPr algn="ctr" fontAlgn="ctr"/>
                      <a:r>
                        <a:rPr lang="en-US" sz="700" b="0" i="0" u="none" strike="noStrike">
                          <a:solidFill>
                            <a:srgbClr val="000000"/>
                          </a:solidFill>
                          <a:effectLst/>
                          <a:latin typeface="Calibri" panose="020F0502020204030204" pitchFamily="34" charset="0"/>
                        </a:rPr>
                        <a:t>G2</a:t>
                      </a:r>
                    </a:p>
                  </a:txBody>
                  <a:tcPr marL="7146" marR="7146" marT="7146" marB="0" anchor="ctr">
                    <a:lnL>
                      <a:noFill/>
                    </a:lnL>
                    <a:lnR>
                      <a:noFill/>
                    </a:lnR>
                    <a:lnT>
                      <a:noFill/>
                    </a:lnT>
                    <a:lnB>
                      <a:noFill/>
                    </a:lnB>
                  </a:tcPr>
                </a:tc>
                <a:tc>
                  <a:txBody>
                    <a:bodyPr/>
                    <a:lstStyle/>
                    <a:p>
                      <a:pPr algn="l" fontAlgn="ctr"/>
                      <a:r>
                        <a:rPr lang="en-US" sz="700" b="0" i="0" u="none" strike="noStrike">
                          <a:solidFill>
                            <a:srgbClr val="000000"/>
                          </a:solidFill>
                          <a:effectLst/>
                          <a:latin typeface="Calibri" panose="020F0502020204030204" pitchFamily="34" charset="0"/>
                        </a:rPr>
                        <a:t>Vernon</a:t>
                      </a:r>
                    </a:p>
                  </a:txBody>
                  <a:tcPr marL="7146" marR="7146" marT="7146" marB="0" anchor="ctr">
                    <a:lnL>
                      <a:noFill/>
                    </a:lnL>
                    <a:lnR>
                      <a:noFill/>
                    </a:lnR>
                    <a:lnT>
                      <a:noFill/>
                    </a:lnT>
                    <a:lnB>
                      <a:noFill/>
                    </a:lnB>
                  </a:tcPr>
                </a:tc>
                <a:tc>
                  <a:txBody>
                    <a:bodyPr/>
                    <a:lstStyle/>
                    <a:p>
                      <a:pPr algn="ctr" fontAlgn="ctr"/>
                      <a:r>
                        <a:rPr lang="en-US" sz="700" b="0" i="0" u="none" strike="noStrike">
                          <a:solidFill>
                            <a:srgbClr val="000000"/>
                          </a:solidFill>
                          <a:effectLst/>
                          <a:latin typeface="Calibri" panose="020F0502020204030204" pitchFamily="34" charset="0"/>
                        </a:rPr>
                        <a:t>K-8</a:t>
                      </a:r>
                    </a:p>
                  </a:txBody>
                  <a:tcPr marL="7146" marR="7146" marT="7146" marB="0" anchor="ctr">
                    <a:lnL>
                      <a:noFill/>
                    </a:lnL>
                    <a:lnR>
                      <a:noFill/>
                    </a:lnR>
                    <a:lnT>
                      <a:noFill/>
                    </a:lnT>
                    <a:lnB>
                      <a:noFill/>
                    </a:lnB>
                  </a:tcPr>
                </a:tc>
                <a:tc>
                  <a:txBody>
                    <a:bodyPr/>
                    <a:lstStyle/>
                    <a:p>
                      <a:pPr algn="ctr" fontAlgn="ctr"/>
                      <a:r>
                        <a:rPr lang="en-US" sz="700" b="0" i="0" u="none" strike="noStrike">
                          <a:solidFill>
                            <a:srgbClr val="000000"/>
                          </a:solidFill>
                          <a:effectLst/>
                          <a:latin typeface="Calibri" panose="020F0502020204030204" pitchFamily="34" charset="0"/>
                        </a:rPr>
                        <a:t>Jefferson</a:t>
                      </a:r>
                    </a:p>
                  </a:txBody>
                  <a:tcPr marL="7146" marR="7146" marT="7146" marB="0" anchor="ctr">
                    <a:lnL>
                      <a:noFill/>
                    </a:lnL>
                    <a:lnR>
                      <a:noFill/>
                    </a:lnR>
                    <a:lnT>
                      <a:noFill/>
                    </a:lnT>
                    <a:lnB>
                      <a:noFill/>
                    </a:lnB>
                  </a:tcPr>
                </a:tc>
                <a:tc>
                  <a:txBody>
                    <a:bodyPr/>
                    <a:lstStyle/>
                    <a:p>
                      <a:pPr algn="ctr" fontAlgn="ctr"/>
                      <a:endParaRPr lang="en-US" sz="700" b="0" i="0" u="none" strike="noStrike">
                        <a:solidFill>
                          <a:srgbClr val="000000"/>
                        </a:solidFill>
                        <a:effectLst/>
                        <a:latin typeface="Calibri" panose="020F0502020204030204" pitchFamily="34" charset="0"/>
                      </a:endParaRPr>
                    </a:p>
                  </a:txBody>
                  <a:tcPr marL="7146" marR="7146" marT="7146" marB="0" anchor="ctr">
                    <a:lnL>
                      <a:noFill/>
                    </a:lnL>
                    <a:lnR>
                      <a:noFill/>
                    </a:lnR>
                    <a:lnT>
                      <a:noFill/>
                    </a:lnT>
                    <a:lnB>
                      <a:noFill/>
                    </a:lnB>
                  </a:tcPr>
                </a:tc>
                <a:extLst>
                  <a:ext uri="{0D108BD9-81ED-4DB2-BD59-A6C34878D82A}">
                    <a16:rowId xmlns:a16="http://schemas.microsoft.com/office/drawing/2014/main" val="1822758206"/>
                  </a:ext>
                </a:extLst>
              </a:tr>
              <a:tr h="137672">
                <a:tc>
                  <a:txBody>
                    <a:bodyPr/>
                    <a:lstStyle/>
                    <a:p>
                      <a:pPr algn="ctr" fontAlgn="ctr"/>
                      <a:r>
                        <a:rPr lang="en-US" sz="700" b="0" i="0" u="none" strike="noStrike">
                          <a:solidFill>
                            <a:srgbClr val="000000"/>
                          </a:solidFill>
                          <a:effectLst/>
                          <a:latin typeface="Calibri" panose="020F0502020204030204" pitchFamily="34" charset="0"/>
                        </a:rPr>
                        <a:t>G2</a:t>
                      </a:r>
                    </a:p>
                  </a:txBody>
                  <a:tcPr marL="7146" marR="7146" marT="7146"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r>
                        <a:rPr lang="en-US" sz="700" b="0" i="0" u="none" strike="noStrike" dirty="0">
                          <a:solidFill>
                            <a:srgbClr val="000000"/>
                          </a:solidFill>
                          <a:effectLst/>
                          <a:latin typeface="Calibri" panose="020F0502020204030204" pitchFamily="34" charset="0"/>
                        </a:rPr>
                        <a:t>Woodlawn</a:t>
                      </a:r>
                    </a:p>
                  </a:txBody>
                  <a:tcPr marL="7146" marR="7146" marT="7146" marB="0" anchor="ctr">
                    <a:lnL>
                      <a:noFill/>
                    </a:lnL>
                    <a:lnR>
                      <a:noFill/>
                    </a:lnR>
                    <a:lnT>
                      <a:noFill/>
                    </a:lnT>
                    <a:lnB w="1270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700" b="0" i="0" u="none" strike="noStrike" dirty="0">
                          <a:solidFill>
                            <a:srgbClr val="000000"/>
                          </a:solidFill>
                          <a:effectLst/>
                          <a:latin typeface="Calibri" panose="020F0502020204030204" pitchFamily="34" charset="0"/>
                        </a:rPr>
                        <a:t>K-5</a:t>
                      </a:r>
                    </a:p>
                  </a:txBody>
                  <a:tcPr marL="7146" marR="7146" marT="7146"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Calibri" panose="020F0502020204030204" pitchFamily="34" charset="0"/>
                        </a:rPr>
                        <a:t>Jefferson</a:t>
                      </a:r>
                    </a:p>
                  </a:txBody>
                  <a:tcPr marL="7146" marR="7146" marT="7146"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panose="020F0502020204030204" pitchFamily="34" charset="0"/>
                        </a:rPr>
                        <a:t>Yes</a:t>
                      </a:r>
                    </a:p>
                  </a:txBody>
                  <a:tcPr marL="7146" marR="7146" marT="7146"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78989851"/>
                  </a:ext>
                </a:extLst>
              </a:tr>
            </a:tbl>
          </a:graphicData>
        </a:graphic>
      </p:graphicFrame>
      <p:graphicFrame>
        <p:nvGraphicFramePr>
          <p:cNvPr id="15" name="Table 14">
            <a:extLst>
              <a:ext uri="{FF2B5EF4-FFF2-40B4-BE49-F238E27FC236}">
                <a16:creationId xmlns:a16="http://schemas.microsoft.com/office/drawing/2014/main" id="{E70A918E-3FE1-4437-8F2A-C5871938D8D8}"/>
              </a:ext>
            </a:extLst>
          </p:cNvPr>
          <p:cNvGraphicFramePr>
            <a:graphicFrameLocks noGrp="1"/>
          </p:cNvGraphicFramePr>
          <p:nvPr>
            <p:extLst/>
          </p:nvPr>
        </p:nvGraphicFramePr>
        <p:xfrm>
          <a:off x="6196397" y="2458362"/>
          <a:ext cx="4039652" cy="2299456"/>
        </p:xfrm>
        <a:graphic>
          <a:graphicData uri="http://schemas.openxmlformats.org/drawingml/2006/table">
            <a:tbl>
              <a:tblPr/>
              <a:tblGrid>
                <a:gridCol w="533539">
                  <a:extLst>
                    <a:ext uri="{9D8B030D-6E8A-4147-A177-3AD203B41FA5}">
                      <a16:colId xmlns:a16="http://schemas.microsoft.com/office/drawing/2014/main" val="3024872061"/>
                    </a:ext>
                  </a:extLst>
                </a:gridCol>
                <a:gridCol w="1343375">
                  <a:extLst>
                    <a:ext uri="{9D8B030D-6E8A-4147-A177-3AD203B41FA5}">
                      <a16:colId xmlns:a16="http://schemas.microsoft.com/office/drawing/2014/main" val="3597621936"/>
                    </a:ext>
                  </a:extLst>
                </a:gridCol>
                <a:gridCol w="895583">
                  <a:extLst>
                    <a:ext uri="{9D8B030D-6E8A-4147-A177-3AD203B41FA5}">
                      <a16:colId xmlns:a16="http://schemas.microsoft.com/office/drawing/2014/main" val="3063027639"/>
                    </a:ext>
                  </a:extLst>
                </a:gridCol>
                <a:gridCol w="733616">
                  <a:extLst>
                    <a:ext uri="{9D8B030D-6E8A-4147-A177-3AD203B41FA5}">
                      <a16:colId xmlns:a16="http://schemas.microsoft.com/office/drawing/2014/main" val="2032531190"/>
                    </a:ext>
                  </a:extLst>
                </a:gridCol>
                <a:gridCol w="533539">
                  <a:extLst>
                    <a:ext uri="{9D8B030D-6E8A-4147-A177-3AD203B41FA5}">
                      <a16:colId xmlns:a16="http://schemas.microsoft.com/office/drawing/2014/main" val="3047193156"/>
                    </a:ext>
                  </a:extLst>
                </a:gridCol>
              </a:tblGrid>
              <a:tr h="234376">
                <a:tc>
                  <a:txBody>
                    <a:bodyPr/>
                    <a:lstStyle/>
                    <a:p>
                      <a:pPr algn="ctr" fontAlgn="b"/>
                      <a:r>
                        <a:rPr lang="en-US" sz="800" b="0" i="0" u="none" strike="noStrike">
                          <a:solidFill>
                            <a:srgbClr val="000000"/>
                          </a:solidFill>
                          <a:effectLst/>
                          <a:latin typeface="Calibri" panose="020F0502020204030204" pitchFamily="34" charset="0"/>
                        </a:rPr>
                        <a:t>Group</a:t>
                      </a:r>
                    </a:p>
                  </a:txBody>
                  <a:tcPr marL="7146" marR="7146" marT="7146"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School</a:t>
                      </a:r>
                    </a:p>
                  </a:txBody>
                  <a:tcPr marL="7146" marR="7146" marT="7146"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Level</a:t>
                      </a:r>
                    </a:p>
                  </a:txBody>
                  <a:tcPr marL="7146" marR="7146" marT="7146"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Cluster</a:t>
                      </a:r>
                    </a:p>
                  </a:txBody>
                  <a:tcPr marL="7146" marR="7146" marT="7146"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Title 1</a:t>
                      </a:r>
                    </a:p>
                  </a:txBody>
                  <a:tcPr marL="7146" marR="7146" marT="7146"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10995069"/>
                  </a:ext>
                </a:extLst>
              </a:tr>
              <a:tr h="137672">
                <a:tc>
                  <a:txBody>
                    <a:bodyPr/>
                    <a:lstStyle/>
                    <a:p>
                      <a:pPr algn="ctr" fontAlgn="ctr"/>
                      <a:r>
                        <a:rPr lang="en-US" sz="700" b="0" i="0" u="none" strike="noStrike">
                          <a:solidFill>
                            <a:srgbClr val="000000"/>
                          </a:solidFill>
                          <a:effectLst/>
                          <a:latin typeface="Calibri" panose="020F0502020204030204" pitchFamily="34" charset="0"/>
                        </a:rPr>
                        <a:t>G3</a:t>
                      </a:r>
                    </a:p>
                  </a:txBody>
                  <a:tcPr marL="7146" marR="7146" marT="7146"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r>
                        <a:rPr lang="en-US" sz="700" b="0" i="0" u="none" strike="noStrike">
                          <a:solidFill>
                            <a:srgbClr val="000000"/>
                          </a:solidFill>
                          <a:effectLst/>
                          <a:latin typeface="Calibri" panose="020F0502020204030204" pitchFamily="34" charset="0"/>
                        </a:rPr>
                        <a:t>Arleta</a:t>
                      </a:r>
                    </a:p>
                  </a:txBody>
                  <a:tcPr marL="7146" marR="7146" marT="7146"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US" sz="700" b="0" i="0" u="none" strike="noStrike">
                          <a:solidFill>
                            <a:srgbClr val="000000"/>
                          </a:solidFill>
                          <a:effectLst/>
                          <a:latin typeface="Calibri" panose="020F0502020204030204" pitchFamily="34" charset="0"/>
                        </a:rPr>
                        <a:t>K-8</a:t>
                      </a:r>
                    </a:p>
                  </a:txBody>
                  <a:tcPr marL="7146" marR="7146" marT="7146"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US" sz="700" b="0" i="0" u="none" strike="noStrike">
                          <a:solidFill>
                            <a:srgbClr val="000000"/>
                          </a:solidFill>
                          <a:effectLst/>
                          <a:latin typeface="Calibri" panose="020F0502020204030204" pitchFamily="34" charset="0"/>
                        </a:rPr>
                        <a:t>Franklin</a:t>
                      </a:r>
                    </a:p>
                  </a:txBody>
                  <a:tcPr marL="7146" marR="7146" marT="7146"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endParaRPr lang="en-US" sz="700" b="0" i="0" u="none" strike="noStrike">
                        <a:solidFill>
                          <a:srgbClr val="000000"/>
                        </a:solidFill>
                        <a:effectLst/>
                        <a:latin typeface="Calibri" panose="020F0502020204030204" pitchFamily="34" charset="0"/>
                      </a:endParaRPr>
                    </a:p>
                  </a:txBody>
                  <a:tcPr marL="7146" marR="7146" marT="7146"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4209936367"/>
                  </a:ext>
                </a:extLst>
              </a:tr>
              <a:tr h="137672">
                <a:tc>
                  <a:txBody>
                    <a:bodyPr/>
                    <a:lstStyle/>
                    <a:p>
                      <a:pPr algn="ctr" fontAlgn="ctr"/>
                      <a:r>
                        <a:rPr lang="en-US" sz="700" b="0" i="0" u="none" strike="noStrike">
                          <a:solidFill>
                            <a:srgbClr val="000000"/>
                          </a:solidFill>
                          <a:effectLst/>
                          <a:latin typeface="Calibri" panose="020F0502020204030204" pitchFamily="34" charset="0"/>
                        </a:rPr>
                        <a:t>G3</a:t>
                      </a:r>
                    </a:p>
                  </a:txBody>
                  <a:tcPr marL="7146" marR="7146" marT="7146" marB="0" anchor="ctr">
                    <a:lnL>
                      <a:noFill/>
                    </a:lnL>
                    <a:lnR>
                      <a:noFill/>
                    </a:lnR>
                    <a:lnT>
                      <a:noFill/>
                    </a:lnT>
                    <a:lnB>
                      <a:noFill/>
                    </a:lnB>
                  </a:tcPr>
                </a:tc>
                <a:tc>
                  <a:txBody>
                    <a:bodyPr/>
                    <a:lstStyle/>
                    <a:p>
                      <a:pPr algn="l" fontAlgn="ctr"/>
                      <a:r>
                        <a:rPr lang="en-US" sz="700" b="0" i="0" u="none" strike="noStrike">
                          <a:solidFill>
                            <a:srgbClr val="000000"/>
                          </a:solidFill>
                          <a:effectLst/>
                          <a:latin typeface="Calibri" panose="020F0502020204030204" pitchFamily="34" charset="0"/>
                        </a:rPr>
                        <a:t>Benson</a:t>
                      </a:r>
                    </a:p>
                  </a:txBody>
                  <a:tcPr marL="7146" marR="7146" marT="7146" marB="0" anchor="ctr">
                    <a:lnL>
                      <a:noFill/>
                    </a:lnL>
                    <a:lnR>
                      <a:noFill/>
                    </a:lnR>
                    <a:lnT>
                      <a:noFill/>
                    </a:lnT>
                    <a:lnB>
                      <a:noFill/>
                    </a:lnB>
                  </a:tcPr>
                </a:tc>
                <a:tc>
                  <a:txBody>
                    <a:bodyPr/>
                    <a:lstStyle/>
                    <a:p>
                      <a:pPr algn="ctr" fontAlgn="ctr"/>
                      <a:r>
                        <a:rPr lang="en-US" sz="700" b="0" i="0" u="none" strike="noStrike">
                          <a:solidFill>
                            <a:srgbClr val="000000"/>
                          </a:solidFill>
                          <a:effectLst/>
                          <a:latin typeface="Calibri" panose="020F0502020204030204" pitchFamily="34" charset="0"/>
                        </a:rPr>
                        <a:t>High School</a:t>
                      </a:r>
                    </a:p>
                  </a:txBody>
                  <a:tcPr marL="7146" marR="7146" marT="7146" marB="0" anchor="ctr">
                    <a:lnL>
                      <a:noFill/>
                    </a:lnL>
                    <a:lnR>
                      <a:noFill/>
                    </a:lnR>
                    <a:lnT>
                      <a:noFill/>
                    </a:lnT>
                    <a:lnB>
                      <a:noFill/>
                    </a:lnB>
                  </a:tcPr>
                </a:tc>
                <a:tc>
                  <a:txBody>
                    <a:bodyPr/>
                    <a:lstStyle/>
                    <a:p>
                      <a:pPr algn="ctr" fontAlgn="ctr"/>
                      <a:r>
                        <a:rPr lang="en-US" sz="700" b="0" i="0" u="none" strike="noStrike">
                          <a:solidFill>
                            <a:srgbClr val="000000"/>
                          </a:solidFill>
                          <a:effectLst/>
                          <a:latin typeface="Calibri" panose="020F0502020204030204" pitchFamily="34" charset="0"/>
                        </a:rPr>
                        <a:t>Cleveland</a:t>
                      </a:r>
                    </a:p>
                  </a:txBody>
                  <a:tcPr marL="7146" marR="7146" marT="7146" marB="0" anchor="ctr">
                    <a:lnL>
                      <a:noFill/>
                    </a:lnL>
                    <a:lnR>
                      <a:noFill/>
                    </a:lnR>
                    <a:lnT>
                      <a:noFill/>
                    </a:lnT>
                    <a:lnB>
                      <a:noFill/>
                    </a:lnB>
                  </a:tcPr>
                </a:tc>
                <a:tc>
                  <a:txBody>
                    <a:bodyPr/>
                    <a:lstStyle/>
                    <a:p>
                      <a:pPr algn="ctr" fontAlgn="ctr"/>
                      <a:endParaRPr lang="en-US" sz="700" b="0" i="0" u="none" strike="noStrike">
                        <a:solidFill>
                          <a:srgbClr val="000000"/>
                        </a:solidFill>
                        <a:effectLst/>
                        <a:latin typeface="Calibri" panose="020F0502020204030204" pitchFamily="34" charset="0"/>
                      </a:endParaRPr>
                    </a:p>
                  </a:txBody>
                  <a:tcPr marL="7146" marR="7146" marT="7146" marB="0" anchor="ctr">
                    <a:lnL>
                      <a:noFill/>
                    </a:lnL>
                    <a:lnR>
                      <a:noFill/>
                    </a:lnR>
                    <a:lnT>
                      <a:noFill/>
                    </a:lnT>
                    <a:lnB>
                      <a:noFill/>
                    </a:lnB>
                  </a:tcPr>
                </a:tc>
                <a:extLst>
                  <a:ext uri="{0D108BD9-81ED-4DB2-BD59-A6C34878D82A}">
                    <a16:rowId xmlns:a16="http://schemas.microsoft.com/office/drawing/2014/main" val="3942474080"/>
                  </a:ext>
                </a:extLst>
              </a:tr>
              <a:tr h="137672">
                <a:tc>
                  <a:txBody>
                    <a:bodyPr/>
                    <a:lstStyle/>
                    <a:p>
                      <a:pPr algn="ctr" fontAlgn="ctr"/>
                      <a:r>
                        <a:rPr lang="en-US" sz="700" b="0" i="0" u="none" strike="noStrike">
                          <a:solidFill>
                            <a:srgbClr val="000000"/>
                          </a:solidFill>
                          <a:effectLst/>
                          <a:latin typeface="Calibri" panose="020F0502020204030204" pitchFamily="34" charset="0"/>
                        </a:rPr>
                        <a:t>G3</a:t>
                      </a:r>
                    </a:p>
                  </a:txBody>
                  <a:tcPr marL="7146" marR="7146" marT="7146" marB="0" anchor="ctr">
                    <a:lnL>
                      <a:noFill/>
                    </a:lnL>
                    <a:lnR>
                      <a:noFill/>
                    </a:lnR>
                    <a:lnT>
                      <a:noFill/>
                    </a:lnT>
                    <a:lnB>
                      <a:noFill/>
                    </a:lnB>
                  </a:tcPr>
                </a:tc>
                <a:tc>
                  <a:txBody>
                    <a:bodyPr/>
                    <a:lstStyle/>
                    <a:p>
                      <a:pPr algn="l" fontAlgn="ctr"/>
                      <a:r>
                        <a:rPr lang="en-US" sz="700" b="0" i="0" u="none" strike="noStrike">
                          <a:solidFill>
                            <a:srgbClr val="000000"/>
                          </a:solidFill>
                          <a:effectLst/>
                          <a:latin typeface="Calibri" panose="020F0502020204030204" pitchFamily="34" charset="0"/>
                        </a:rPr>
                        <a:t>Creative Science</a:t>
                      </a:r>
                    </a:p>
                  </a:txBody>
                  <a:tcPr marL="7146" marR="7146" marT="7146" marB="0" anchor="ctr">
                    <a:lnL>
                      <a:noFill/>
                    </a:lnL>
                    <a:lnR>
                      <a:noFill/>
                    </a:lnR>
                    <a:lnT>
                      <a:noFill/>
                    </a:lnT>
                    <a:lnB>
                      <a:noFill/>
                    </a:lnB>
                  </a:tcPr>
                </a:tc>
                <a:tc>
                  <a:txBody>
                    <a:bodyPr/>
                    <a:lstStyle/>
                    <a:p>
                      <a:pPr algn="ctr" fontAlgn="ctr"/>
                      <a:r>
                        <a:rPr lang="en-US" sz="700" b="0" i="0" u="none" strike="noStrike">
                          <a:solidFill>
                            <a:srgbClr val="000000"/>
                          </a:solidFill>
                          <a:effectLst/>
                          <a:latin typeface="Calibri" panose="020F0502020204030204" pitchFamily="34" charset="0"/>
                        </a:rPr>
                        <a:t>K-8</a:t>
                      </a:r>
                    </a:p>
                  </a:txBody>
                  <a:tcPr marL="7146" marR="7146" marT="7146" marB="0" anchor="ctr">
                    <a:lnL>
                      <a:noFill/>
                    </a:lnL>
                    <a:lnR>
                      <a:noFill/>
                    </a:lnR>
                    <a:lnT>
                      <a:noFill/>
                    </a:lnT>
                    <a:lnB>
                      <a:noFill/>
                    </a:lnB>
                  </a:tcPr>
                </a:tc>
                <a:tc>
                  <a:txBody>
                    <a:bodyPr/>
                    <a:lstStyle/>
                    <a:p>
                      <a:pPr algn="ctr" fontAlgn="ctr"/>
                      <a:r>
                        <a:rPr lang="en-US" sz="700" b="0" i="0" u="none" strike="noStrike">
                          <a:solidFill>
                            <a:srgbClr val="000000"/>
                          </a:solidFill>
                          <a:effectLst/>
                          <a:latin typeface="Calibri" panose="020F0502020204030204" pitchFamily="34" charset="0"/>
                        </a:rPr>
                        <a:t>Madison</a:t>
                      </a:r>
                    </a:p>
                  </a:txBody>
                  <a:tcPr marL="7146" marR="7146" marT="7146" marB="0" anchor="ctr">
                    <a:lnL>
                      <a:noFill/>
                    </a:lnL>
                    <a:lnR>
                      <a:noFill/>
                    </a:lnR>
                    <a:lnT>
                      <a:noFill/>
                    </a:lnT>
                    <a:lnB>
                      <a:noFill/>
                    </a:lnB>
                  </a:tcPr>
                </a:tc>
                <a:tc>
                  <a:txBody>
                    <a:bodyPr/>
                    <a:lstStyle/>
                    <a:p>
                      <a:pPr algn="ctr" fontAlgn="ctr"/>
                      <a:endParaRPr lang="en-US" sz="700" b="0" i="0" u="none" strike="noStrike">
                        <a:solidFill>
                          <a:srgbClr val="000000"/>
                        </a:solidFill>
                        <a:effectLst/>
                        <a:latin typeface="Calibri" panose="020F0502020204030204" pitchFamily="34" charset="0"/>
                      </a:endParaRPr>
                    </a:p>
                  </a:txBody>
                  <a:tcPr marL="7146" marR="7146" marT="7146" marB="0" anchor="ctr">
                    <a:lnL>
                      <a:noFill/>
                    </a:lnL>
                    <a:lnR>
                      <a:noFill/>
                    </a:lnR>
                    <a:lnT>
                      <a:noFill/>
                    </a:lnT>
                    <a:lnB>
                      <a:noFill/>
                    </a:lnB>
                  </a:tcPr>
                </a:tc>
                <a:extLst>
                  <a:ext uri="{0D108BD9-81ED-4DB2-BD59-A6C34878D82A}">
                    <a16:rowId xmlns:a16="http://schemas.microsoft.com/office/drawing/2014/main" val="4030296189"/>
                  </a:ext>
                </a:extLst>
              </a:tr>
              <a:tr h="137672">
                <a:tc>
                  <a:txBody>
                    <a:bodyPr/>
                    <a:lstStyle/>
                    <a:p>
                      <a:pPr algn="ctr" fontAlgn="ctr"/>
                      <a:r>
                        <a:rPr lang="en-US" sz="700" b="0" i="0" u="none" strike="noStrike">
                          <a:solidFill>
                            <a:srgbClr val="000000"/>
                          </a:solidFill>
                          <a:effectLst/>
                          <a:latin typeface="Calibri" panose="020F0502020204030204" pitchFamily="34" charset="0"/>
                        </a:rPr>
                        <a:t>G3</a:t>
                      </a:r>
                    </a:p>
                  </a:txBody>
                  <a:tcPr marL="7146" marR="7146" marT="7146" marB="0" anchor="ctr">
                    <a:lnL>
                      <a:noFill/>
                    </a:lnL>
                    <a:lnR>
                      <a:noFill/>
                    </a:lnR>
                    <a:lnT>
                      <a:noFill/>
                    </a:lnT>
                    <a:lnB>
                      <a:noFill/>
                    </a:lnB>
                  </a:tcPr>
                </a:tc>
                <a:tc>
                  <a:txBody>
                    <a:bodyPr/>
                    <a:lstStyle/>
                    <a:p>
                      <a:pPr algn="l" fontAlgn="ctr"/>
                      <a:r>
                        <a:rPr lang="en-US" sz="700" b="0" i="0" u="none" strike="noStrike">
                          <a:solidFill>
                            <a:srgbClr val="000000"/>
                          </a:solidFill>
                          <a:effectLst/>
                          <a:latin typeface="Calibri" panose="020F0502020204030204" pitchFamily="34" charset="0"/>
                        </a:rPr>
                        <a:t>Harrison Park</a:t>
                      </a:r>
                    </a:p>
                  </a:txBody>
                  <a:tcPr marL="7146" marR="7146" marT="7146" marB="0" anchor="ctr">
                    <a:lnL>
                      <a:noFill/>
                    </a:lnL>
                    <a:lnR>
                      <a:noFill/>
                    </a:lnR>
                    <a:lnT>
                      <a:noFill/>
                    </a:lnT>
                    <a:lnB>
                      <a:noFill/>
                    </a:lnB>
                    <a:solidFill>
                      <a:srgbClr val="A9D08E"/>
                    </a:solidFill>
                  </a:tcPr>
                </a:tc>
                <a:tc>
                  <a:txBody>
                    <a:bodyPr/>
                    <a:lstStyle/>
                    <a:p>
                      <a:pPr algn="ctr" fontAlgn="ctr"/>
                      <a:r>
                        <a:rPr lang="en-US" sz="700" b="0" i="0" u="none" strike="noStrike">
                          <a:solidFill>
                            <a:srgbClr val="000000"/>
                          </a:solidFill>
                          <a:effectLst/>
                          <a:latin typeface="Calibri" panose="020F0502020204030204" pitchFamily="34" charset="0"/>
                        </a:rPr>
                        <a:t>K-8</a:t>
                      </a:r>
                    </a:p>
                  </a:txBody>
                  <a:tcPr marL="7146" marR="7146" marT="7146" marB="0" anchor="ctr">
                    <a:lnL>
                      <a:noFill/>
                    </a:lnL>
                    <a:lnR>
                      <a:noFill/>
                    </a:lnR>
                    <a:lnT>
                      <a:noFill/>
                    </a:lnT>
                    <a:lnB>
                      <a:noFill/>
                    </a:lnB>
                  </a:tcPr>
                </a:tc>
                <a:tc>
                  <a:txBody>
                    <a:bodyPr/>
                    <a:lstStyle/>
                    <a:p>
                      <a:pPr algn="ctr" fontAlgn="ctr"/>
                      <a:r>
                        <a:rPr lang="en-US" sz="700" b="0" i="0" u="none" strike="noStrike">
                          <a:solidFill>
                            <a:srgbClr val="000000"/>
                          </a:solidFill>
                          <a:effectLst/>
                          <a:latin typeface="Calibri" panose="020F0502020204030204" pitchFamily="34" charset="0"/>
                        </a:rPr>
                        <a:t>Madison</a:t>
                      </a:r>
                    </a:p>
                  </a:txBody>
                  <a:tcPr marL="7146" marR="7146" marT="7146" marB="0" anchor="ctr">
                    <a:lnL>
                      <a:noFill/>
                    </a:lnL>
                    <a:lnR>
                      <a:noFill/>
                    </a:lnR>
                    <a:lnT>
                      <a:noFill/>
                    </a:lnT>
                    <a:lnB>
                      <a:noFill/>
                    </a:lnB>
                  </a:tcPr>
                </a:tc>
                <a:tc>
                  <a:txBody>
                    <a:bodyPr/>
                    <a:lstStyle/>
                    <a:p>
                      <a:pPr algn="ctr" fontAlgn="ctr"/>
                      <a:r>
                        <a:rPr lang="en-US" sz="700" b="0" i="0" u="none" strike="noStrike">
                          <a:solidFill>
                            <a:srgbClr val="000000"/>
                          </a:solidFill>
                          <a:effectLst/>
                          <a:latin typeface="Calibri" panose="020F0502020204030204" pitchFamily="34" charset="0"/>
                        </a:rPr>
                        <a:t>Yes</a:t>
                      </a:r>
                    </a:p>
                  </a:txBody>
                  <a:tcPr marL="7146" marR="7146" marT="7146" marB="0" anchor="ctr">
                    <a:lnL>
                      <a:noFill/>
                    </a:lnL>
                    <a:lnR>
                      <a:noFill/>
                    </a:lnR>
                    <a:lnT>
                      <a:noFill/>
                    </a:lnT>
                    <a:lnB>
                      <a:noFill/>
                    </a:lnB>
                  </a:tcPr>
                </a:tc>
                <a:extLst>
                  <a:ext uri="{0D108BD9-81ED-4DB2-BD59-A6C34878D82A}">
                    <a16:rowId xmlns:a16="http://schemas.microsoft.com/office/drawing/2014/main" val="292567977"/>
                  </a:ext>
                </a:extLst>
              </a:tr>
              <a:tr h="137672">
                <a:tc>
                  <a:txBody>
                    <a:bodyPr/>
                    <a:lstStyle/>
                    <a:p>
                      <a:pPr algn="ctr" fontAlgn="ctr"/>
                      <a:r>
                        <a:rPr lang="en-US" sz="700" b="0" i="0" u="none" strike="noStrike">
                          <a:solidFill>
                            <a:srgbClr val="000000"/>
                          </a:solidFill>
                          <a:effectLst/>
                          <a:latin typeface="Calibri" panose="020F0502020204030204" pitchFamily="34" charset="0"/>
                        </a:rPr>
                        <a:t>G3</a:t>
                      </a:r>
                    </a:p>
                  </a:txBody>
                  <a:tcPr marL="7146" marR="7146" marT="7146" marB="0" anchor="ctr">
                    <a:lnL>
                      <a:noFill/>
                    </a:lnL>
                    <a:lnR>
                      <a:noFill/>
                    </a:lnR>
                    <a:lnT>
                      <a:noFill/>
                    </a:lnT>
                    <a:lnB>
                      <a:noFill/>
                    </a:lnB>
                  </a:tcPr>
                </a:tc>
                <a:tc>
                  <a:txBody>
                    <a:bodyPr/>
                    <a:lstStyle/>
                    <a:p>
                      <a:pPr algn="l" fontAlgn="ctr"/>
                      <a:r>
                        <a:rPr lang="en-US" sz="700" b="0" i="0" u="none" strike="noStrike">
                          <a:solidFill>
                            <a:srgbClr val="000000"/>
                          </a:solidFill>
                          <a:effectLst/>
                          <a:latin typeface="Calibri" panose="020F0502020204030204" pitchFamily="34" charset="0"/>
                        </a:rPr>
                        <a:t>Holladay Center</a:t>
                      </a:r>
                    </a:p>
                  </a:txBody>
                  <a:tcPr marL="7146" marR="7146" marT="7146" marB="0" anchor="ctr">
                    <a:lnL>
                      <a:noFill/>
                    </a:lnL>
                    <a:lnR>
                      <a:noFill/>
                    </a:lnR>
                    <a:lnT>
                      <a:noFill/>
                    </a:lnT>
                    <a:lnB>
                      <a:noFill/>
                    </a:lnB>
                  </a:tcPr>
                </a:tc>
                <a:tc>
                  <a:txBody>
                    <a:bodyPr/>
                    <a:lstStyle/>
                    <a:p>
                      <a:pPr algn="ctr" fontAlgn="ctr"/>
                      <a:r>
                        <a:rPr lang="en-US" sz="700" b="0" i="0" u="none" strike="noStrike">
                          <a:solidFill>
                            <a:srgbClr val="000000"/>
                          </a:solidFill>
                          <a:effectLst/>
                          <a:latin typeface="Calibri" panose="020F0502020204030204" pitchFamily="34" charset="0"/>
                        </a:rPr>
                        <a:t>Pioneer K-6</a:t>
                      </a:r>
                    </a:p>
                  </a:txBody>
                  <a:tcPr marL="7146" marR="7146" marT="7146" marB="0" anchor="ctr">
                    <a:lnL>
                      <a:noFill/>
                    </a:lnL>
                    <a:lnR>
                      <a:noFill/>
                    </a:lnR>
                    <a:lnT>
                      <a:noFill/>
                    </a:lnT>
                    <a:lnB>
                      <a:noFill/>
                    </a:lnB>
                  </a:tcPr>
                </a:tc>
                <a:tc>
                  <a:txBody>
                    <a:bodyPr/>
                    <a:lstStyle/>
                    <a:p>
                      <a:pPr algn="ctr" fontAlgn="ctr"/>
                      <a:r>
                        <a:rPr lang="en-US" sz="700" b="0" i="0" u="none" strike="noStrike">
                          <a:solidFill>
                            <a:srgbClr val="000000"/>
                          </a:solidFill>
                          <a:effectLst/>
                          <a:latin typeface="Calibri" panose="020F0502020204030204" pitchFamily="34" charset="0"/>
                        </a:rPr>
                        <a:t>Franklin</a:t>
                      </a:r>
                    </a:p>
                  </a:txBody>
                  <a:tcPr marL="7146" marR="7146" marT="7146" marB="0" anchor="ctr">
                    <a:lnL>
                      <a:noFill/>
                    </a:lnL>
                    <a:lnR>
                      <a:noFill/>
                    </a:lnR>
                    <a:lnT>
                      <a:noFill/>
                    </a:lnT>
                    <a:lnB>
                      <a:noFill/>
                    </a:lnB>
                  </a:tcPr>
                </a:tc>
                <a:tc>
                  <a:txBody>
                    <a:bodyPr/>
                    <a:lstStyle/>
                    <a:p>
                      <a:pPr algn="ctr" fontAlgn="ctr"/>
                      <a:endParaRPr lang="en-US" sz="700" b="0" i="0" u="none" strike="noStrike">
                        <a:solidFill>
                          <a:srgbClr val="000000"/>
                        </a:solidFill>
                        <a:effectLst/>
                        <a:latin typeface="Calibri" panose="020F0502020204030204" pitchFamily="34" charset="0"/>
                      </a:endParaRPr>
                    </a:p>
                  </a:txBody>
                  <a:tcPr marL="7146" marR="7146" marT="7146" marB="0" anchor="ctr">
                    <a:lnL>
                      <a:noFill/>
                    </a:lnL>
                    <a:lnR>
                      <a:noFill/>
                    </a:lnR>
                    <a:lnT>
                      <a:noFill/>
                    </a:lnT>
                    <a:lnB>
                      <a:noFill/>
                    </a:lnB>
                  </a:tcPr>
                </a:tc>
                <a:extLst>
                  <a:ext uri="{0D108BD9-81ED-4DB2-BD59-A6C34878D82A}">
                    <a16:rowId xmlns:a16="http://schemas.microsoft.com/office/drawing/2014/main" val="4249969867"/>
                  </a:ext>
                </a:extLst>
              </a:tr>
              <a:tr h="137672">
                <a:tc>
                  <a:txBody>
                    <a:bodyPr/>
                    <a:lstStyle/>
                    <a:p>
                      <a:pPr algn="ctr" fontAlgn="ctr"/>
                      <a:r>
                        <a:rPr lang="en-US" sz="700" b="0" i="0" u="none" strike="noStrike">
                          <a:solidFill>
                            <a:srgbClr val="000000"/>
                          </a:solidFill>
                          <a:effectLst/>
                          <a:latin typeface="Calibri" panose="020F0502020204030204" pitchFamily="34" charset="0"/>
                        </a:rPr>
                        <a:t>G3</a:t>
                      </a:r>
                    </a:p>
                  </a:txBody>
                  <a:tcPr marL="7146" marR="7146" marT="7146" marB="0" anchor="ctr">
                    <a:lnL>
                      <a:noFill/>
                    </a:lnL>
                    <a:lnR>
                      <a:noFill/>
                    </a:lnR>
                    <a:lnT>
                      <a:noFill/>
                    </a:lnT>
                    <a:lnB>
                      <a:noFill/>
                    </a:lnB>
                  </a:tcPr>
                </a:tc>
                <a:tc>
                  <a:txBody>
                    <a:bodyPr/>
                    <a:lstStyle/>
                    <a:p>
                      <a:pPr algn="l" fontAlgn="ctr"/>
                      <a:r>
                        <a:rPr lang="en-US" sz="700" b="0" i="0" u="none" strike="noStrike" dirty="0">
                          <a:solidFill>
                            <a:srgbClr val="000000"/>
                          </a:solidFill>
                          <a:effectLst/>
                          <a:latin typeface="Calibri" panose="020F0502020204030204" pitchFamily="34" charset="0"/>
                        </a:rPr>
                        <a:t>Kelly</a:t>
                      </a:r>
                    </a:p>
                  </a:txBody>
                  <a:tcPr marL="7146" marR="7146" marT="7146" marB="0" anchor="ctr">
                    <a:lnL>
                      <a:noFill/>
                    </a:lnL>
                    <a:lnR>
                      <a:noFill/>
                    </a:lnR>
                    <a:lnT>
                      <a:noFill/>
                    </a:lnT>
                    <a:lnB>
                      <a:noFill/>
                    </a:lnB>
                    <a:solidFill>
                      <a:srgbClr val="A9D08E"/>
                    </a:solidFill>
                  </a:tcPr>
                </a:tc>
                <a:tc>
                  <a:txBody>
                    <a:bodyPr/>
                    <a:lstStyle/>
                    <a:p>
                      <a:pPr algn="ctr" fontAlgn="ctr"/>
                      <a:r>
                        <a:rPr lang="en-US" sz="700" b="0" i="0" u="none" strike="noStrike">
                          <a:solidFill>
                            <a:srgbClr val="000000"/>
                          </a:solidFill>
                          <a:effectLst/>
                          <a:latin typeface="Calibri" panose="020F0502020204030204" pitchFamily="34" charset="0"/>
                        </a:rPr>
                        <a:t>K-5</a:t>
                      </a:r>
                    </a:p>
                  </a:txBody>
                  <a:tcPr marL="7146" marR="7146" marT="7146" marB="0" anchor="ctr">
                    <a:lnL>
                      <a:noFill/>
                    </a:lnL>
                    <a:lnR>
                      <a:noFill/>
                    </a:lnR>
                    <a:lnT>
                      <a:noFill/>
                    </a:lnT>
                    <a:lnB>
                      <a:noFill/>
                    </a:lnB>
                  </a:tcPr>
                </a:tc>
                <a:tc>
                  <a:txBody>
                    <a:bodyPr/>
                    <a:lstStyle/>
                    <a:p>
                      <a:pPr algn="ctr" fontAlgn="ctr"/>
                      <a:r>
                        <a:rPr lang="en-US" sz="700" b="0" i="0" u="none" strike="noStrike">
                          <a:solidFill>
                            <a:srgbClr val="000000"/>
                          </a:solidFill>
                          <a:effectLst/>
                          <a:latin typeface="Calibri" panose="020F0502020204030204" pitchFamily="34" charset="0"/>
                        </a:rPr>
                        <a:t>Franklin</a:t>
                      </a:r>
                    </a:p>
                  </a:txBody>
                  <a:tcPr marL="7146" marR="7146" marT="7146" marB="0" anchor="ctr">
                    <a:lnL>
                      <a:noFill/>
                    </a:lnL>
                    <a:lnR>
                      <a:noFill/>
                    </a:lnR>
                    <a:lnT>
                      <a:noFill/>
                    </a:lnT>
                    <a:lnB>
                      <a:noFill/>
                    </a:lnB>
                  </a:tcPr>
                </a:tc>
                <a:tc>
                  <a:txBody>
                    <a:bodyPr/>
                    <a:lstStyle/>
                    <a:p>
                      <a:pPr algn="ctr" fontAlgn="ctr"/>
                      <a:r>
                        <a:rPr lang="en-US" sz="700" b="0" i="0" u="none" strike="noStrike">
                          <a:solidFill>
                            <a:srgbClr val="000000"/>
                          </a:solidFill>
                          <a:effectLst/>
                          <a:latin typeface="Calibri" panose="020F0502020204030204" pitchFamily="34" charset="0"/>
                        </a:rPr>
                        <a:t>Yes</a:t>
                      </a:r>
                    </a:p>
                  </a:txBody>
                  <a:tcPr marL="7146" marR="7146" marT="7146" marB="0" anchor="ctr">
                    <a:lnL>
                      <a:noFill/>
                    </a:lnL>
                    <a:lnR>
                      <a:noFill/>
                    </a:lnR>
                    <a:lnT>
                      <a:noFill/>
                    </a:lnT>
                    <a:lnB>
                      <a:noFill/>
                    </a:lnB>
                  </a:tcPr>
                </a:tc>
                <a:extLst>
                  <a:ext uri="{0D108BD9-81ED-4DB2-BD59-A6C34878D82A}">
                    <a16:rowId xmlns:a16="http://schemas.microsoft.com/office/drawing/2014/main" val="1875531462"/>
                  </a:ext>
                </a:extLst>
              </a:tr>
              <a:tr h="137672">
                <a:tc>
                  <a:txBody>
                    <a:bodyPr/>
                    <a:lstStyle/>
                    <a:p>
                      <a:pPr algn="ctr" fontAlgn="ctr"/>
                      <a:r>
                        <a:rPr lang="en-US" sz="700" b="0" i="0" u="none" strike="noStrike">
                          <a:solidFill>
                            <a:srgbClr val="000000"/>
                          </a:solidFill>
                          <a:effectLst/>
                          <a:latin typeface="Calibri" panose="020F0502020204030204" pitchFamily="34" charset="0"/>
                        </a:rPr>
                        <a:t>G3</a:t>
                      </a:r>
                    </a:p>
                  </a:txBody>
                  <a:tcPr marL="7146" marR="7146" marT="7146" marB="0" anchor="ctr">
                    <a:lnL>
                      <a:noFill/>
                    </a:lnL>
                    <a:lnR>
                      <a:noFill/>
                    </a:lnR>
                    <a:lnT>
                      <a:noFill/>
                    </a:lnT>
                    <a:lnB>
                      <a:noFill/>
                    </a:lnB>
                  </a:tcPr>
                </a:tc>
                <a:tc>
                  <a:txBody>
                    <a:bodyPr/>
                    <a:lstStyle/>
                    <a:p>
                      <a:pPr algn="l" fontAlgn="ctr"/>
                      <a:r>
                        <a:rPr lang="en-US" sz="700" b="0" i="0" u="none" strike="noStrike">
                          <a:solidFill>
                            <a:srgbClr val="000000"/>
                          </a:solidFill>
                          <a:effectLst/>
                          <a:latin typeface="Calibri" panose="020F0502020204030204" pitchFamily="34" charset="0"/>
                        </a:rPr>
                        <a:t>Lane</a:t>
                      </a:r>
                    </a:p>
                  </a:txBody>
                  <a:tcPr marL="7146" marR="7146" marT="7146" marB="0" anchor="ctr">
                    <a:lnL>
                      <a:noFill/>
                    </a:lnL>
                    <a:lnR>
                      <a:noFill/>
                    </a:lnR>
                    <a:lnT>
                      <a:noFill/>
                    </a:lnT>
                    <a:lnB>
                      <a:noFill/>
                    </a:lnB>
                    <a:solidFill>
                      <a:srgbClr val="A9D08E"/>
                    </a:solidFill>
                  </a:tcPr>
                </a:tc>
                <a:tc>
                  <a:txBody>
                    <a:bodyPr/>
                    <a:lstStyle/>
                    <a:p>
                      <a:pPr algn="ctr" fontAlgn="ctr"/>
                      <a:r>
                        <a:rPr lang="en-US" sz="700" b="0" i="0" u="none" strike="noStrike">
                          <a:solidFill>
                            <a:srgbClr val="000000"/>
                          </a:solidFill>
                          <a:effectLst/>
                          <a:latin typeface="Calibri" panose="020F0502020204030204" pitchFamily="34" charset="0"/>
                        </a:rPr>
                        <a:t>Middle School</a:t>
                      </a:r>
                    </a:p>
                  </a:txBody>
                  <a:tcPr marL="7146" marR="7146" marT="7146" marB="0" anchor="ctr">
                    <a:lnL>
                      <a:noFill/>
                    </a:lnL>
                    <a:lnR>
                      <a:noFill/>
                    </a:lnR>
                    <a:lnT>
                      <a:noFill/>
                    </a:lnT>
                    <a:lnB>
                      <a:noFill/>
                    </a:lnB>
                  </a:tcPr>
                </a:tc>
                <a:tc>
                  <a:txBody>
                    <a:bodyPr/>
                    <a:lstStyle/>
                    <a:p>
                      <a:pPr algn="ctr" fontAlgn="ctr"/>
                      <a:r>
                        <a:rPr lang="en-US" sz="700" b="0" i="0" u="none" strike="noStrike">
                          <a:solidFill>
                            <a:srgbClr val="000000"/>
                          </a:solidFill>
                          <a:effectLst/>
                          <a:latin typeface="Calibri" panose="020F0502020204030204" pitchFamily="34" charset="0"/>
                        </a:rPr>
                        <a:t>Franklin</a:t>
                      </a:r>
                    </a:p>
                  </a:txBody>
                  <a:tcPr marL="7146" marR="7146" marT="7146" marB="0" anchor="ctr">
                    <a:lnL>
                      <a:noFill/>
                    </a:lnL>
                    <a:lnR>
                      <a:noFill/>
                    </a:lnR>
                    <a:lnT>
                      <a:noFill/>
                    </a:lnT>
                    <a:lnB>
                      <a:noFill/>
                    </a:lnB>
                  </a:tcPr>
                </a:tc>
                <a:tc>
                  <a:txBody>
                    <a:bodyPr/>
                    <a:lstStyle/>
                    <a:p>
                      <a:pPr algn="ctr" fontAlgn="ctr"/>
                      <a:r>
                        <a:rPr lang="en-US" sz="700" b="0" i="0" u="none" strike="noStrike">
                          <a:solidFill>
                            <a:srgbClr val="000000"/>
                          </a:solidFill>
                          <a:effectLst/>
                          <a:latin typeface="Calibri" panose="020F0502020204030204" pitchFamily="34" charset="0"/>
                        </a:rPr>
                        <a:t>Yes</a:t>
                      </a:r>
                    </a:p>
                  </a:txBody>
                  <a:tcPr marL="7146" marR="7146" marT="7146" marB="0" anchor="ctr">
                    <a:lnL>
                      <a:noFill/>
                    </a:lnL>
                    <a:lnR>
                      <a:noFill/>
                    </a:lnR>
                    <a:lnT>
                      <a:noFill/>
                    </a:lnT>
                    <a:lnB>
                      <a:noFill/>
                    </a:lnB>
                  </a:tcPr>
                </a:tc>
                <a:extLst>
                  <a:ext uri="{0D108BD9-81ED-4DB2-BD59-A6C34878D82A}">
                    <a16:rowId xmlns:a16="http://schemas.microsoft.com/office/drawing/2014/main" val="330923784"/>
                  </a:ext>
                </a:extLst>
              </a:tr>
              <a:tr h="137672">
                <a:tc>
                  <a:txBody>
                    <a:bodyPr/>
                    <a:lstStyle/>
                    <a:p>
                      <a:pPr algn="ctr" fontAlgn="ctr"/>
                      <a:r>
                        <a:rPr lang="en-US" sz="700" b="0" i="0" u="none" strike="noStrike">
                          <a:solidFill>
                            <a:srgbClr val="000000"/>
                          </a:solidFill>
                          <a:effectLst/>
                          <a:latin typeface="Calibri" panose="020F0502020204030204" pitchFamily="34" charset="0"/>
                        </a:rPr>
                        <a:t>G3</a:t>
                      </a:r>
                    </a:p>
                  </a:txBody>
                  <a:tcPr marL="7146" marR="7146" marT="7146" marB="0" anchor="ctr">
                    <a:lnL>
                      <a:noFill/>
                    </a:lnL>
                    <a:lnR>
                      <a:noFill/>
                    </a:lnR>
                    <a:lnT>
                      <a:noFill/>
                    </a:lnT>
                    <a:lnB>
                      <a:noFill/>
                    </a:lnB>
                  </a:tcPr>
                </a:tc>
                <a:tc>
                  <a:txBody>
                    <a:bodyPr/>
                    <a:lstStyle/>
                    <a:p>
                      <a:pPr algn="l" fontAlgn="ctr"/>
                      <a:r>
                        <a:rPr lang="en-US" sz="700" b="0" i="0" u="none" strike="noStrike">
                          <a:solidFill>
                            <a:srgbClr val="000000"/>
                          </a:solidFill>
                          <a:effectLst/>
                          <a:latin typeface="Calibri" panose="020F0502020204030204" pitchFamily="34" charset="0"/>
                        </a:rPr>
                        <a:t>Lent</a:t>
                      </a:r>
                    </a:p>
                  </a:txBody>
                  <a:tcPr marL="7146" marR="7146" marT="7146" marB="0" anchor="ctr">
                    <a:lnL>
                      <a:noFill/>
                    </a:lnL>
                    <a:lnR>
                      <a:noFill/>
                    </a:lnR>
                    <a:lnT>
                      <a:noFill/>
                    </a:lnT>
                    <a:lnB>
                      <a:noFill/>
                    </a:lnB>
                    <a:solidFill>
                      <a:srgbClr val="A9D08E"/>
                    </a:solidFill>
                  </a:tcPr>
                </a:tc>
                <a:tc>
                  <a:txBody>
                    <a:bodyPr/>
                    <a:lstStyle/>
                    <a:p>
                      <a:pPr algn="ctr" fontAlgn="ctr"/>
                      <a:r>
                        <a:rPr lang="en-US" sz="700" b="0" i="0" u="none" strike="noStrike">
                          <a:solidFill>
                            <a:srgbClr val="000000"/>
                          </a:solidFill>
                          <a:effectLst/>
                          <a:latin typeface="Calibri" panose="020F0502020204030204" pitchFamily="34" charset="0"/>
                        </a:rPr>
                        <a:t>K-8</a:t>
                      </a:r>
                    </a:p>
                  </a:txBody>
                  <a:tcPr marL="7146" marR="7146" marT="7146" marB="0" anchor="ctr">
                    <a:lnL>
                      <a:noFill/>
                    </a:lnL>
                    <a:lnR>
                      <a:noFill/>
                    </a:lnR>
                    <a:lnT>
                      <a:noFill/>
                    </a:lnT>
                    <a:lnB>
                      <a:noFill/>
                    </a:lnB>
                  </a:tcPr>
                </a:tc>
                <a:tc>
                  <a:txBody>
                    <a:bodyPr/>
                    <a:lstStyle/>
                    <a:p>
                      <a:pPr algn="ctr" fontAlgn="ctr"/>
                      <a:r>
                        <a:rPr lang="en-US" sz="700" b="0" i="0" u="none" strike="noStrike">
                          <a:solidFill>
                            <a:srgbClr val="000000"/>
                          </a:solidFill>
                          <a:effectLst/>
                          <a:latin typeface="Calibri" panose="020F0502020204030204" pitchFamily="34" charset="0"/>
                        </a:rPr>
                        <a:t>Franklin</a:t>
                      </a:r>
                    </a:p>
                  </a:txBody>
                  <a:tcPr marL="7146" marR="7146" marT="7146" marB="0" anchor="ctr">
                    <a:lnL>
                      <a:noFill/>
                    </a:lnL>
                    <a:lnR>
                      <a:noFill/>
                    </a:lnR>
                    <a:lnT>
                      <a:noFill/>
                    </a:lnT>
                    <a:lnB>
                      <a:noFill/>
                    </a:lnB>
                  </a:tcPr>
                </a:tc>
                <a:tc>
                  <a:txBody>
                    <a:bodyPr/>
                    <a:lstStyle/>
                    <a:p>
                      <a:pPr algn="ctr" fontAlgn="ctr"/>
                      <a:r>
                        <a:rPr lang="en-US" sz="700" b="0" i="0" u="none" strike="noStrike">
                          <a:solidFill>
                            <a:srgbClr val="000000"/>
                          </a:solidFill>
                          <a:effectLst/>
                          <a:latin typeface="Calibri" panose="020F0502020204030204" pitchFamily="34" charset="0"/>
                        </a:rPr>
                        <a:t>Yes</a:t>
                      </a:r>
                    </a:p>
                  </a:txBody>
                  <a:tcPr marL="7146" marR="7146" marT="7146" marB="0" anchor="ctr">
                    <a:lnL>
                      <a:noFill/>
                    </a:lnL>
                    <a:lnR>
                      <a:noFill/>
                    </a:lnR>
                    <a:lnT>
                      <a:noFill/>
                    </a:lnT>
                    <a:lnB>
                      <a:noFill/>
                    </a:lnB>
                  </a:tcPr>
                </a:tc>
                <a:extLst>
                  <a:ext uri="{0D108BD9-81ED-4DB2-BD59-A6C34878D82A}">
                    <a16:rowId xmlns:a16="http://schemas.microsoft.com/office/drawing/2014/main" val="925119590"/>
                  </a:ext>
                </a:extLst>
              </a:tr>
              <a:tr h="137672">
                <a:tc>
                  <a:txBody>
                    <a:bodyPr/>
                    <a:lstStyle/>
                    <a:p>
                      <a:pPr algn="ctr" fontAlgn="ctr"/>
                      <a:r>
                        <a:rPr lang="en-US" sz="700" b="0" i="0" u="none" strike="noStrike">
                          <a:solidFill>
                            <a:srgbClr val="000000"/>
                          </a:solidFill>
                          <a:effectLst/>
                          <a:latin typeface="Calibri" panose="020F0502020204030204" pitchFamily="34" charset="0"/>
                        </a:rPr>
                        <a:t>G3</a:t>
                      </a:r>
                    </a:p>
                  </a:txBody>
                  <a:tcPr marL="7146" marR="7146" marT="7146" marB="0" anchor="ctr">
                    <a:lnL>
                      <a:noFill/>
                    </a:lnL>
                    <a:lnR>
                      <a:noFill/>
                    </a:lnR>
                    <a:lnT>
                      <a:noFill/>
                    </a:lnT>
                    <a:lnB>
                      <a:noFill/>
                    </a:lnB>
                  </a:tcPr>
                </a:tc>
                <a:tc>
                  <a:txBody>
                    <a:bodyPr/>
                    <a:lstStyle/>
                    <a:p>
                      <a:pPr algn="l" fontAlgn="ctr"/>
                      <a:r>
                        <a:rPr lang="en-US" sz="700" b="0" i="0" u="none" strike="noStrike">
                          <a:solidFill>
                            <a:srgbClr val="000000"/>
                          </a:solidFill>
                          <a:effectLst/>
                          <a:latin typeface="Calibri" panose="020F0502020204030204" pitchFamily="34" charset="0"/>
                        </a:rPr>
                        <a:t>Marysville</a:t>
                      </a:r>
                    </a:p>
                  </a:txBody>
                  <a:tcPr marL="7146" marR="7146" marT="7146" marB="0" anchor="ctr">
                    <a:lnL>
                      <a:noFill/>
                    </a:lnL>
                    <a:lnR>
                      <a:noFill/>
                    </a:lnR>
                    <a:lnT>
                      <a:noFill/>
                    </a:lnT>
                    <a:lnB>
                      <a:noFill/>
                    </a:lnB>
                    <a:solidFill>
                      <a:srgbClr val="A9D08E"/>
                    </a:solidFill>
                  </a:tcPr>
                </a:tc>
                <a:tc>
                  <a:txBody>
                    <a:bodyPr/>
                    <a:lstStyle/>
                    <a:p>
                      <a:pPr algn="ctr" fontAlgn="ctr"/>
                      <a:r>
                        <a:rPr lang="en-US" sz="700" b="0" i="0" u="none" strike="noStrike">
                          <a:solidFill>
                            <a:srgbClr val="000000"/>
                          </a:solidFill>
                          <a:effectLst/>
                          <a:latin typeface="Calibri" panose="020F0502020204030204" pitchFamily="34" charset="0"/>
                        </a:rPr>
                        <a:t>K-8</a:t>
                      </a:r>
                    </a:p>
                  </a:txBody>
                  <a:tcPr marL="7146" marR="7146" marT="7146" marB="0" anchor="ctr">
                    <a:lnL>
                      <a:noFill/>
                    </a:lnL>
                    <a:lnR>
                      <a:noFill/>
                    </a:lnR>
                    <a:lnT>
                      <a:noFill/>
                    </a:lnT>
                    <a:lnB>
                      <a:noFill/>
                    </a:lnB>
                  </a:tcPr>
                </a:tc>
                <a:tc>
                  <a:txBody>
                    <a:bodyPr/>
                    <a:lstStyle/>
                    <a:p>
                      <a:pPr algn="ctr" fontAlgn="ctr"/>
                      <a:r>
                        <a:rPr lang="en-US" sz="700" b="0" i="0" u="none" strike="noStrike">
                          <a:solidFill>
                            <a:srgbClr val="000000"/>
                          </a:solidFill>
                          <a:effectLst/>
                          <a:latin typeface="Calibri" panose="020F0502020204030204" pitchFamily="34" charset="0"/>
                        </a:rPr>
                        <a:t>Franklin</a:t>
                      </a:r>
                    </a:p>
                  </a:txBody>
                  <a:tcPr marL="7146" marR="7146" marT="7146" marB="0" anchor="ctr">
                    <a:lnL>
                      <a:noFill/>
                    </a:lnL>
                    <a:lnR>
                      <a:noFill/>
                    </a:lnR>
                    <a:lnT>
                      <a:noFill/>
                    </a:lnT>
                    <a:lnB>
                      <a:noFill/>
                    </a:lnB>
                  </a:tcPr>
                </a:tc>
                <a:tc>
                  <a:txBody>
                    <a:bodyPr/>
                    <a:lstStyle/>
                    <a:p>
                      <a:pPr algn="ctr" fontAlgn="ctr"/>
                      <a:r>
                        <a:rPr lang="en-US" sz="700" b="0" i="0" u="none" strike="noStrike">
                          <a:solidFill>
                            <a:srgbClr val="000000"/>
                          </a:solidFill>
                          <a:effectLst/>
                          <a:latin typeface="Calibri" panose="020F0502020204030204" pitchFamily="34" charset="0"/>
                        </a:rPr>
                        <a:t>Yes</a:t>
                      </a:r>
                    </a:p>
                  </a:txBody>
                  <a:tcPr marL="7146" marR="7146" marT="7146" marB="0" anchor="ctr">
                    <a:lnL>
                      <a:noFill/>
                    </a:lnL>
                    <a:lnR>
                      <a:noFill/>
                    </a:lnR>
                    <a:lnT>
                      <a:noFill/>
                    </a:lnT>
                    <a:lnB>
                      <a:noFill/>
                    </a:lnB>
                  </a:tcPr>
                </a:tc>
                <a:extLst>
                  <a:ext uri="{0D108BD9-81ED-4DB2-BD59-A6C34878D82A}">
                    <a16:rowId xmlns:a16="http://schemas.microsoft.com/office/drawing/2014/main" val="3530150377"/>
                  </a:ext>
                </a:extLst>
              </a:tr>
              <a:tr h="137672">
                <a:tc>
                  <a:txBody>
                    <a:bodyPr/>
                    <a:lstStyle/>
                    <a:p>
                      <a:pPr algn="ctr" fontAlgn="ctr"/>
                      <a:r>
                        <a:rPr lang="en-US" sz="700" b="0" i="0" u="none" strike="noStrike">
                          <a:solidFill>
                            <a:srgbClr val="000000"/>
                          </a:solidFill>
                          <a:effectLst/>
                          <a:latin typeface="Calibri" panose="020F0502020204030204" pitchFamily="34" charset="0"/>
                        </a:rPr>
                        <a:t>G3</a:t>
                      </a:r>
                    </a:p>
                  </a:txBody>
                  <a:tcPr marL="7146" marR="7146" marT="7146" marB="0" anchor="ctr">
                    <a:lnL>
                      <a:noFill/>
                    </a:lnL>
                    <a:lnR>
                      <a:noFill/>
                    </a:lnR>
                    <a:lnT>
                      <a:noFill/>
                    </a:lnT>
                    <a:lnB>
                      <a:noFill/>
                    </a:lnB>
                  </a:tcPr>
                </a:tc>
                <a:tc>
                  <a:txBody>
                    <a:bodyPr/>
                    <a:lstStyle/>
                    <a:p>
                      <a:pPr algn="l" fontAlgn="ctr"/>
                      <a:r>
                        <a:rPr lang="en-US" sz="700" b="0" i="0" u="none" strike="noStrike">
                          <a:solidFill>
                            <a:srgbClr val="000000"/>
                          </a:solidFill>
                          <a:effectLst/>
                          <a:latin typeface="Calibri" panose="020F0502020204030204" pitchFamily="34" charset="0"/>
                        </a:rPr>
                        <a:t>Rigler</a:t>
                      </a:r>
                    </a:p>
                  </a:txBody>
                  <a:tcPr marL="7146" marR="7146" marT="7146" marB="0" anchor="ctr">
                    <a:lnL>
                      <a:noFill/>
                    </a:lnL>
                    <a:lnR>
                      <a:noFill/>
                    </a:lnR>
                    <a:lnT>
                      <a:noFill/>
                    </a:lnT>
                    <a:lnB>
                      <a:noFill/>
                    </a:lnB>
                    <a:solidFill>
                      <a:srgbClr val="A9D08E"/>
                    </a:solidFill>
                  </a:tcPr>
                </a:tc>
                <a:tc>
                  <a:txBody>
                    <a:bodyPr/>
                    <a:lstStyle/>
                    <a:p>
                      <a:pPr algn="ctr" fontAlgn="ctr"/>
                      <a:r>
                        <a:rPr lang="en-US" sz="700" b="0" i="0" u="none" strike="noStrike">
                          <a:solidFill>
                            <a:srgbClr val="000000"/>
                          </a:solidFill>
                          <a:effectLst/>
                          <a:latin typeface="Calibri" panose="020F0502020204030204" pitchFamily="34" charset="0"/>
                        </a:rPr>
                        <a:t>K-5</a:t>
                      </a:r>
                    </a:p>
                  </a:txBody>
                  <a:tcPr marL="7146" marR="7146" marT="7146" marB="0" anchor="ctr">
                    <a:lnL>
                      <a:noFill/>
                    </a:lnL>
                    <a:lnR>
                      <a:noFill/>
                    </a:lnR>
                    <a:lnT>
                      <a:noFill/>
                    </a:lnT>
                    <a:lnB>
                      <a:noFill/>
                    </a:lnB>
                  </a:tcPr>
                </a:tc>
                <a:tc>
                  <a:txBody>
                    <a:bodyPr/>
                    <a:lstStyle/>
                    <a:p>
                      <a:pPr algn="ctr" fontAlgn="ctr"/>
                      <a:r>
                        <a:rPr lang="en-US" sz="700" b="0" i="0" u="none" strike="noStrike">
                          <a:solidFill>
                            <a:srgbClr val="000000"/>
                          </a:solidFill>
                          <a:effectLst/>
                          <a:latin typeface="Calibri" panose="020F0502020204030204" pitchFamily="34" charset="0"/>
                        </a:rPr>
                        <a:t>Madison</a:t>
                      </a:r>
                    </a:p>
                  </a:txBody>
                  <a:tcPr marL="7146" marR="7146" marT="7146" marB="0" anchor="ctr">
                    <a:lnL>
                      <a:noFill/>
                    </a:lnL>
                    <a:lnR>
                      <a:noFill/>
                    </a:lnR>
                    <a:lnT>
                      <a:noFill/>
                    </a:lnT>
                    <a:lnB>
                      <a:noFill/>
                    </a:lnB>
                  </a:tcPr>
                </a:tc>
                <a:tc>
                  <a:txBody>
                    <a:bodyPr/>
                    <a:lstStyle/>
                    <a:p>
                      <a:pPr algn="ctr" fontAlgn="ctr"/>
                      <a:r>
                        <a:rPr lang="en-US" sz="700" b="0" i="0" u="none" strike="noStrike">
                          <a:solidFill>
                            <a:srgbClr val="000000"/>
                          </a:solidFill>
                          <a:effectLst/>
                          <a:latin typeface="Calibri" panose="020F0502020204030204" pitchFamily="34" charset="0"/>
                        </a:rPr>
                        <a:t>Yes</a:t>
                      </a:r>
                    </a:p>
                  </a:txBody>
                  <a:tcPr marL="7146" marR="7146" marT="7146" marB="0" anchor="ctr">
                    <a:lnL>
                      <a:noFill/>
                    </a:lnL>
                    <a:lnR>
                      <a:noFill/>
                    </a:lnR>
                    <a:lnT>
                      <a:noFill/>
                    </a:lnT>
                    <a:lnB>
                      <a:noFill/>
                    </a:lnB>
                  </a:tcPr>
                </a:tc>
                <a:extLst>
                  <a:ext uri="{0D108BD9-81ED-4DB2-BD59-A6C34878D82A}">
                    <a16:rowId xmlns:a16="http://schemas.microsoft.com/office/drawing/2014/main" val="395360450"/>
                  </a:ext>
                </a:extLst>
              </a:tr>
              <a:tr h="137672">
                <a:tc>
                  <a:txBody>
                    <a:bodyPr/>
                    <a:lstStyle/>
                    <a:p>
                      <a:pPr algn="ctr" fontAlgn="ctr"/>
                      <a:r>
                        <a:rPr lang="en-US" sz="700" b="0" i="0" u="none" strike="noStrike">
                          <a:solidFill>
                            <a:srgbClr val="000000"/>
                          </a:solidFill>
                          <a:effectLst/>
                          <a:latin typeface="Calibri" panose="020F0502020204030204" pitchFamily="34" charset="0"/>
                        </a:rPr>
                        <a:t>G3</a:t>
                      </a:r>
                    </a:p>
                  </a:txBody>
                  <a:tcPr marL="7146" marR="7146" marT="7146" marB="0" anchor="ctr">
                    <a:lnL>
                      <a:noFill/>
                    </a:lnL>
                    <a:lnR>
                      <a:noFill/>
                    </a:lnR>
                    <a:lnT>
                      <a:noFill/>
                    </a:lnT>
                    <a:lnB>
                      <a:noFill/>
                    </a:lnB>
                  </a:tcPr>
                </a:tc>
                <a:tc>
                  <a:txBody>
                    <a:bodyPr/>
                    <a:lstStyle/>
                    <a:p>
                      <a:pPr algn="l" fontAlgn="ctr"/>
                      <a:r>
                        <a:rPr lang="en-US" sz="700" b="0" i="0" u="none" strike="noStrike">
                          <a:solidFill>
                            <a:srgbClr val="000000"/>
                          </a:solidFill>
                          <a:effectLst/>
                          <a:latin typeface="Calibri" panose="020F0502020204030204" pitchFamily="34" charset="0"/>
                        </a:rPr>
                        <a:t>Roseway Heights</a:t>
                      </a:r>
                    </a:p>
                  </a:txBody>
                  <a:tcPr marL="7146" marR="7146" marT="7146" marB="0" anchor="ctr">
                    <a:lnL>
                      <a:noFill/>
                    </a:lnL>
                    <a:lnR>
                      <a:noFill/>
                    </a:lnR>
                    <a:lnT>
                      <a:noFill/>
                    </a:lnT>
                    <a:lnB>
                      <a:noFill/>
                    </a:lnB>
                  </a:tcPr>
                </a:tc>
                <a:tc>
                  <a:txBody>
                    <a:bodyPr/>
                    <a:lstStyle/>
                    <a:p>
                      <a:pPr algn="ctr" fontAlgn="ctr"/>
                      <a:r>
                        <a:rPr lang="en-US" sz="700" b="0" i="0" u="none" strike="noStrike">
                          <a:solidFill>
                            <a:srgbClr val="000000"/>
                          </a:solidFill>
                          <a:effectLst/>
                          <a:latin typeface="Calibri" panose="020F0502020204030204" pitchFamily="34" charset="0"/>
                        </a:rPr>
                        <a:t>K-8</a:t>
                      </a:r>
                    </a:p>
                  </a:txBody>
                  <a:tcPr marL="7146" marR="7146" marT="7146" marB="0" anchor="ctr">
                    <a:lnL>
                      <a:noFill/>
                    </a:lnL>
                    <a:lnR>
                      <a:noFill/>
                    </a:lnR>
                    <a:lnT>
                      <a:noFill/>
                    </a:lnT>
                    <a:lnB>
                      <a:noFill/>
                    </a:lnB>
                  </a:tcPr>
                </a:tc>
                <a:tc>
                  <a:txBody>
                    <a:bodyPr/>
                    <a:lstStyle/>
                    <a:p>
                      <a:pPr algn="ctr" fontAlgn="ctr"/>
                      <a:r>
                        <a:rPr lang="en-US" sz="700" b="0" i="0" u="none" strike="noStrike">
                          <a:solidFill>
                            <a:srgbClr val="000000"/>
                          </a:solidFill>
                          <a:effectLst/>
                          <a:latin typeface="Calibri" panose="020F0502020204030204" pitchFamily="34" charset="0"/>
                        </a:rPr>
                        <a:t>Madison</a:t>
                      </a:r>
                    </a:p>
                  </a:txBody>
                  <a:tcPr marL="7146" marR="7146" marT="7146" marB="0" anchor="ctr">
                    <a:lnL>
                      <a:noFill/>
                    </a:lnL>
                    <a:lnR>
                      <a:noFill/>
                    </a:lnR>
                    <a:lnT>
                      <a:noFill/>
                    </a:lnT>
                    <a:lnB>
                      <a:noFill/>
                    </a:lnB>
                  </a:tcPr>
                </a:tc>
                <a:tc>
                  <a:txBody>
                    <a:bodyPr/>
                    <a:lstStyle/>
                    <a:p>
                      <a:pPr algn="ctr" fontAlgn="ctr"/>
                      <a:endParaRPr lang="en-US" sz="700" b="0" i="0" u="none" strike="noStrike">
                        <a:solidFill>
                          <a:srgbClr val="000000"/>
                        </a:solidFill>
                        <a:effectLst/>
                        <a:latin typeface="Calibri" panose="020F0502020204030204" pitchFamily="34" charset="0"/>
                      </a:endParaRPr>
                    </a:p>
                  </a:txBody>
                  <a:tcPr marL="7146" marR="7146" marT="7146" marB="0" anchor="ctr">
                    <a:lnL>
                      <a:noFill/>
                    </a:lnL>
                    <a:lnR>
                      <a:noFill/>
                    </a:lnR>
                    <a:lnT>
                      <a:noFill/>
                    </a:lnT>
                    <a:lnB>
                      <a:noFill/>
                    </a:lnB>
                  </a:tcPr>
                </a:tc>
                <a:extLst>
                  <a:ext uri="{0D108BD9-81ED-4DB2-BD59-A6C34878D82A}">
                    <a16:rowId xmlns:a16="http://schemas.microsoft.com/office/drawing/2014/main" val="3290768902"/>
                  </a:ext>
                </a:extLst>
              </a:tr>
              <a:tr h="137672">
                <a:tc>
                  <a:txBody>
                    <a:bodyPr/>
                    <a:lstStyle/>
                    <a:p>
                      <a:pPr algn="ctr" fontAlgn="ctr"/>
                      <a:r>
                        <a:rPr lang="en-US" sz="700" b="0" i="0" u="none" strike="noStrike">
                          <a:solidFill>
                            <a:srgbClr val="000000"/>
                          </a:solidFill>
                          <a:effectLst/>
                          <a:latin typeface="Calibri" panose="020F0502020204030204" pitchFamily="34" charset="0"/>
                        </a:rPr>
                        <a:t>G3</a:t>
                      </a:r>
                    </a:p>
                  </a:txBody>
                  <a:tcPr marL="7146" marR="7146" marT="7146" marB="0" anchor="ctr">
                    <a:lnL>
                      <a:noFill/>
                    </a:lnL>
                    <a:lnR>
                      <a:noFill/>
                    </a:lnR>
                    <a:lnT>
                      <a:noFill/>
                    </a:lnT>
                    <a:lnB>
                      <a:noFill/>
                    </a:lnB>
                  </a:tcPr>
                </a:tc>
                <a:tc>
                  <a:txBody>
                    <a:bodyPr/>
                    <a:lstStyle/>
                    <a:p>
                      <a:pPr algn="l" fontAlgn="ctr"/>
                      <a:r>
                        <a:rPr lang="en-US" sz="700" b="0" i="0" u="none" strike="noStrike">
                          <a:solidFill>
                            <a:srgbClr val="000000"/>
                          </a:solidFill>
                          <a:effectLst/>
                          <a:latin typeface="Calibri" panose="020F0502020204030204" pitchFamily="34" charset="0"/>
                        </a:rPr>
                        <a:t>Sunnyside</a:t>
                      </a:r>
                    </a:p>
                  </a:txBody>
                  <a:tcPr marL="7146" marR="7146" marT="7146" marB="0" anchor="ctr">
                    <a:lnL>
                      <a:noFill/>
                    </a:lnL>
                    <a:lnR>
                      <a:noFill/>
                    </a:lnR>
                    <a:lnT>
                      <a:noFill/>
                    </a:lnT>
                    <a:lnB>
                      <a:noFill/>
                    </a:lnB>
                  </a:tcPr>
                </a:tc>
                <a:tc>
                  <a:txBody>
                    <a:bodyPr/>
                    <a:lstStyle/>
                    <a:p>
                      <a:pPr algn="ctr" fontAlgn="ctr"/>
                      <a:r>
                        <a:rPr lang="en-US" sz="700" b="0" i="0" u="none" strike="noStrike">
                          <a:solidFill>
                            <a:srgbClr val="000000"/>
                          </a:solidFill>
                          <a:effectLst/>
                          <a:latin typeface="Calibri" panose="020F0502020204030204" pitchFamily="34" charset="0"/>
                        </a:rPr>
                        <a:t>K-8</a:t>
                      </a:r>
                    </a:p>
                  </a:txBody>
                  <a:tcPr marL="7146" marR="7146" marT="7146" marB="0" anchor="ctr">
                    <a:lnL>
                      <a:noFill/>
                    </a:lnL>
                    <a:lnR>
                      <a:noFill/>
                    </a:lnR>
                    <a:lnT>
                      <a:noFill/>
                    </a:lnT>
                    <a:lnB>
                      <a:noFill/>
                    </a:lnB>
                  </a:tcPr>
                </a:tc>
                <a:tc>
                  <a:txBody>
                    <a:bodyPr/>
                    <a:lstStyle/>
                    <a:p>
                      <a:pPr algn="ctr" fontAlgn="ctr"/>
                      <a:r>
                        <a:rPr lang="en-US" sz="700" b="0" i="0" u="none" strike="noStrike">
                          <a:solidFill>
                            <a:srgbClr val="000000"/>
                          </a:solidFill>
                          <a:effectLst/>
                          <a:latin typeface="Calibri" panose="020F0502020204030204" pitchFamily="34" charset="0"/>
                        </a:rPr>
                        <a:t>Franklin</a:t>
                      </a:r>
                    </a:p>
                  </a:txBody>
                  <a:tcPr marL="7146" marR="7146" marT="7146" marB="0" anchor="ctr">
                    <a:lnL>
                      <a:noFill/>
                    </a:lnL>
                    <a:lnR>
                      <a:noFill/>
                    </a:lnR>
                    <a:lnT>
                      <a:noFill/>
                    </a:lnT>
                    <a:lnB>
                      <a:noFill/>
                    </a:lnB>
                  </a:tcPr>
                </a:tc>
                <a:tc>
                  <a:txBody>
                    <a:bodyPr/>
                    <a:lstStyle/>
                    <a:p>
                      <a:pPr algn="ctr" fontAlgn="ctr"/>
                      <a:endParaRPr lang="en-US" sz="700" b="0" i="0" u="none" strike="noStrike">
                        <a:solidFill>
                          <a:srgbClr val="000000"/>
                        </a:solidFill>
                        <a:effectLst/>
                        <a:latin typeface="Calibri" panose="020F0502020204030204" pitchFamily="34" charset="0"/>
                      </a:endParaRPr>
                    </a:p>
                  </a:txBody>
                  <a:tcPr marL="7146" marR="7146" marT="7146" marB="0" anchor="ctr">
                    <a:lnL>
                      <a:noFill/>
                    </a:lnL>
                    <a:lnR>
                      <a:noFill/>
                    </a:lnR>
                    <a:lnT>
                      <a:noFill/>
                    </a:lnT>
                    <a:lnB>
                      <a:noFill/>
                    </a:lnB>
                  </a:tcPr>
                </a:tc>
                <a:extLst>
                  <a:ext uri="{0D108BD9-81ED-4DB2-BD59-A6C34878D82A}">
                    <a16:rowId xmlns:a16="http://schemas.microsoft.com/office/drawing/2014/main" val="3226865964"/>
                  </a:ext>
                </a:extLst>
              </a:tr>
              <a:tr h="137672">
                <a:tc>
                  <a:txBody>
                    <a:bodyPr/>
                    <a:lstStyle/>
                    <a:p>
                      <a:pPr algn="ctr" fontAlgn="ctr"/>
                      <a:r>
                        <a:rPr lang="en-US" sz="700" b="0" i="0" u="none" strike="noStrike">
                          <a:solidFill>
                            <a:srgbClr val="000000"/>
                          </a:solidFill>
                          <a:effectLst/>
                          <a:latin typeface="Calibri" panose="020F0502020204030204" pitchFamily="34" charset="0"/>
                        </a:rPr>
                        <a:t>G3</a:t>
                      </a:r>
                    </a:p>
                  </a:txBody>
                  <a:tcPr marL="7146" marR="7146" marT="7146" marB="0" anchor="ctr">
                    <a:lnL>
                      <a:noFill/>
                    </a:lnL>
                    <a:lnR>
                      <a:noFill/>
                    </a:lnR>
                    <a:lnT>
                      <a:noFill/>
                    </a:lnT>
                    <a:lnB>
                      <a:noFill/>
                    </a:lnB>
                  </a:tcPr>
                </a:tc>
                <a:tc>
                  <a:txBody>
                    <a:bodyPr/>
                    <a:lstStyle/>
                    <a:p>
                      <a:pPr algn="l" fontAlgn="ctr"/>
                      <a:r>
                        <a:rPr lang="en-US" sz="700" b="0" i="0" u="none" strike="noStrike">
                          <a:solidFill>
                            <a:srgbClr val="000000"/>
                          </a:solidFill>
                          <a:effectLst/>
                          <a:latin typeface="Calibri" panose="020F0502020204030204" pitchFamily="34" charset="0"/>
                        </a:rPr>
                        <a:t>Tubman</a:t>
                      </a:r>
                    </a:p>
                  </a:txBody>
                  <a:tcPr marL="7146" marR="7146" marT="7146" marB="0" anchor="ctr">
                    <a:lnL>
                      <a:noFill/>
                    </a:lnL>
                    <a:lnR>
                      <a:noFill/>
                    </a:lnR>
                    <a:lnT>
                      <a:noFill/>
                    </a:lnT>
                    <a:lnB>
                      <a:noFill/>
                    </a:lnB>
                  </a:tcPr>
                </a:tc>
                <a:tc>
                  <a:txBody>
                    <a:bodyPr/>
                    <a:lstStyle/>
                    <a:p>
                      <a:pPr algn="ctr" fontAlgn="ctr"/>
                      <a:r>
                        <a:rPr lang="en-US" sz="700" b="0" i="0" u="none" strike="noStrike">
                          <a:solidFill>
                            <a:srgbClr val="000000"/>
                          </a:solidFill>
                          <a:effectLst/>
                          <a:latin typeface="Calibri" panose="020F0502020204030204" pitchFamily="34" charset="0"/>
                        </a:rPr>
                        <a:t>Vacant</a:t>
                      </a:r>
                    </a:p>
                  </a:txBody>
                  <a:tcPr marL="7146" marR="7146" marT="7146" marB="0" anchor="ctr">
                    <a:lnL>
                      <a:noFill/>
                    </a:lnL>
                    <a:lnR>
                      <a:noFill/>
                    </a:lnR>
                    <a:lnT>
                      <a:noFill/>
                    </a:lnT>
                    <a:lnB>
                      <a:noFill/>
                    </a:lnB>
                  </a:tcPr>
                </a:tc>
                <a:tc>
                  <a:txBody>
                    <a:bodyPr/>
                    <a:lstStyle/>
                    <a:p>
                      <a:pPr algn="ctr" fontAlgn="ctr"/>
                      <a:r>
                        <a:rPr lang="en-US" sz="700" b="0" i="0" u="none" strike="noStrike">
                          <a:solidFill>
                            <a:srgbClr val="000000"/>
                          </a:solidFill>
                          <a:effectLst/>
                          <a:latin typeface="Calibri" panose="020F0502020204030204" pitchFamily="34" charset="0"/>
                        </a:rPr>
                        <a:t>Jefferson</a:t>
                      </a:r>
                    </a:p>
                  </a:txBody>
                  <a:tcPr marL="7146" marR="7146" marT="7146" marB="0" anchor="ctr">
                    <a:lnL>
                      <a:noFill/>
                    </a:lnL>
                    <a:lnR>
                      <a:noFill/>
                    </a:lnR>
                    <a:lnT>
                      <a:noFill/>
                    </a:lnT>
                    <a:lnB>
                      <a:noFill/>
                    </a:lnB>
                  </a:tcPr>
                </a:tc>
                <a:tc>
                  <a:txBody>
                    <a:bodyPr/>
                    <a:lstStyle/>
                    <a:p>
                      <a:pPr algn="ctr" fontAlgn="ctr"/>
                      <a:endParaRPr lang="en-US" sz="700" b="0" i="0" u="none" strike="noStrike">
                        <a:solidFill>
                          <a:srgbClr val="000000"/>
                        </a:solidFill>
                        <a:effectLst/>
                        <a:latin typeface="Calibri" panose="020F0502020204030204" pitchFamily="34" charset="0"/>
                      </a:endParaRPr>
                    </a:p>
                  </a:txBody>
                  <a:tcPr marL="7146" marR="7146" marT="7146" marB="0" anchor="ctr">
                    <a:lnL>
                      <a:noFill/>
                    </a:lnL>
                    <a:lnR>
                      <a:noFill/>
                    </a:lnR>
                    <a:lnT>
                      <a:noFill/>
                    </a:lnT>
                    <a:lnB>
                      <a:noFill/>
                    </a:lnB>
                  </a:tcPr>
                </a:tc>
                <a:extLst>
                  <a:ext uri="{0D108BD9-81ED-4DB2-BD59-A6C34878D82A}">
                    <a16:rowId xmlns:a16="http://schemas.microsoft.com/office/drawing/2014/main" val="2176444523"/>
                  </a:ext>
                </a:extLst>
              </a:tr>
              <a:tr h="137672">
                <a:tc>
                  <a:txBody>
                    <a:bodyPr/>
                    <a:lstStyle/>
                    <a:p>
                      <a:pPr algn="ctr" fontAlgn="ctr"/>
                      <a:r>
                        <a:rPr lang="en-US" sz="700" b="0" i="0" u="none" strike="noStrike">
                          <a:solidFill>
                            <a:srgbClr val="000000"/>
                          </a:solidFill>
                          <a:effectLst/>
                          <a:latin typeface="Calibri" panose="020F0502020204030204" pitchFamily="34" charset="0"/>
                        </a:rPr>
                        <a:t>G3</a:t>
                      </a:r>
                    </a:p>
                  </a:txBody>
                  <a:tcPr marL="7146" marR="7146" marT="7146" marB="0" anchor="ctr">
                    <a:lnL>
                      <a:noFill/>
                    </a:lnL>
                    <a:lnR>
                      <a:noFill/>
                    </a:lnR>
                    <a:lnT>
                      <a:noFill/>
                    </a:lnT>
                    <a:lnB>
                      <a:noFill/>
                    </a:lnB>
                  </a:tcPr>
                </a:tc>
                <a:tc>
                  <a:txBody>
                    <a:bodyPr/>
                    <a:lstStyle/>
                    <a:p>
                      <a:pPr algn="l" fontAlgn="ctr"/>
                      <a:r>
                        <a:rPr lang="en-US" sz="700" b="0" i="0" u="none" strike="noStrike">
                          <a:solidFill>
                            <a:srgbClr val="000000"/>
                          </a:solidFill>
                          <a:effectLst/>
                          <a:latin typeface="Calibri" panose="020F0502020204030204" pitchFamily="34" charset="0"/>
                        </a:rPr>
                        <a:t>Whitman</a:t>
                      </a:r>
                    </a:p>
                  </a:txBody>
                  <a:tcPr marL="7146" marR="7146" marT="7146" marB="0" anchor="ctr">
                    <a:lnL>
                      <a:noFill/>
                    </a:lnL>
                    <a:lnR>
                      <a:noFill/>
                    </a:lnR>
                    <a:lnT>
                      <a:noFill/>
                    </a:lnT>
                    <a:lnB>
                      <a:noFill/>
                    </a:lnB>
                    <a:solidFill>
                      <a:srgbClr val="A9D08E"/>
                    </a:solidFill>
                  </a:tcPr>
                </a:tc>
                <a:tc>
                  <a:txBody>
                    <a:bodyPr/>
                    <a:lstStyle/>
                    <a:p>
                      <a:pPr algn="ctr" fontAlgn="ctr"/>
                      <a:r>
                        <a:rPr lang="en-US" sz="700" b="0" i="0" u="none" strike="noStrike">
                          <a:solidFill>
                            <a:srgbClr val="000000"/>
                          </a:solidFill>
                          <a:effectLst/>
                          <a:latin typeface="Calibri" panose="020F0502020204030204" pitchFamily="34" charset="0"/>
                        </a:rPr>
                        <a:t>K-5</a:t>
                      </a:r>
                    </a:p>
                  </a:txBody>
                  <a:tcPr marL="7146" marR="7146" marT="7146" marB="0" anchor="ctr">
                    <a:lnL>
                      <a:noFill/>
                    </a:lnL>
                    <a:lnR>
                      <a:noFill/>
                    </a:lnR>
                    <a:lnT>
                      <a:noFill/>
                    </a:lnT>
                    <a:lnB>
                      <a:noFill/>
                    </a:lnB>
                  </a:tcPr>
                </a:tc>
                <a:tc>
                  <a:txBody>
                    <a:bodyPr/>
                    <a:lstStyle/>
                    <a:p>
                      <a:pPr algn="ctr" fontAlgn="ctr"/>
                      <a:r>
                        <a:rPr lang="en-US" sz="700" b="0" i="0" u="none" strike="noStrike">
                          <a:solidFill>
                            <a:srgbClr val="000000"/>
                          </a:solidFill>
                          <a:effectLst/>
                          <a:latin typeface="Calibri" panose="020F0502020204030204" pitchFamily="34" charset="0"/>
                        </a:rPr>
                        <a:t>Cleveland</a:t>
                      </a:r>
                    </a:p>
                  </a:txBody>
                  <a:tcPr marL="7146" marR="7146" marT="7146" marB="0" anchor="ctr">
                    <a:lnL>
                      <a:noFill/>
                    </a:lnL>
                    <a:lnR>
                      <a:noFill/>
                    </a:lnR>
                    <a:lnT>
                      <a:noFill/>
                    </a:lnT>
                    <a:lnB>
                      <a:noFill/>
                    </a:lnB>
                  </a:tcPr>
                </a:tc>
                <a:tc>
                  <a:txBody>
                    <a:bodyPr/>
                    <a:lstStyle/>
                    <a:p>
                      <a:pPr algn="ctr" fontAlgn="ctr"/>
                      <a:r>
                        <a:rPr lang="en-US" sz="700" b="0" i="0" u="none" strike="noStrike">
                          <a:solidFill>
                            <a:srgbClr val="000000"/>
                          </a:solidFill>
                          <a:effectLst/>
                          <a:latin typeface="Calibri" panose="020F0502020204030204" pitchFamily="34" charset="0"/>
                        </a:rPr>
                        <a:t>Yes</a:t>
                      </a:r>
                    </a:p>
                  </a:txBody>
                  <a:tcPr marL="7146" marR="7146" marT="7146" marB="0" anchor="ctr">
                    <a:lnL>
                      <a:noFill/>
                    </a:lnL>
                    <a:lnR>
                      <a:noFill/>
                    </a:lnR>
                    <a:lnT>
                      <a:noFill/>
                    </a:lnT>
                    <a:lnB>
                      <a:noFill/>
                    </a:lnB>
                  </a:tcPr>
                </a:tc>
                <a:extLst>
                  <a:ext uri="{0D108BD9-81ED-4DB2-BD59-A6C34878D82A}">
                    <a16:rowId xmlns:a16="http://schemas.microsoft.com/office/drawing/2014/main" val="3542627367"/>
                  </a:ext>
                </a:extLst>
              </a:tr>
              <a:tr h="137672">
                <a:tc>
                  <a:txBody>
                    <a:bodyPr/>
                    <a:lstStyle/>
                    <a:p>
                      <a:pPr algn="ctr" fontAlgn="ctr"/>
                      <a:r>
                        <a:rPr lang="en-US" sz="700" b="0" i="0" u="none" strike="noStrike">
                          <a:solidFill>
                            <a:srgbClr val="000000"/>
                          </a:solidFill>
                          <a:effectLst/>
                          <a:latin typeface="Calibri" panose="020F0502020204030204" pitchFamily="34" charset="0"/>
                        </a:rPr>
                        <a:t>G3</a:t>
                      </a:r>
                    </a:p>
                  </a:txBody>
                  <a:tcPr marL="7146" marR="7146" marT="7146"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r>
                        <a:rPr lang="en-US" sz="700" b="0" i="0" u="none" strike="noStrike" dirty="0">
                          <a:solidFill>
                            <a:srgbClr val="000000"/>
                          </a:solidFill>
                          <a:effectLst/>
                          <a:latin typeface="Calibri" panose="020F0502020204030204" pitchFamily="34" charset="0"/>
                        </a:rPr>
                        <a:t>Woodmere</a:t>
                      </a:r>
                    </a:p>
                  </a:txBody>
                  <a:tcPr marL="7146" marR="7146" marT="7146" marB="0" anchor="ctr">
                    <a:lnL>
                      <a:noFill/>
                    </a:lnL>
                    <a:lnR>
                      <a:noFill/>
                    </a:lnR>
                    <a:lnT>
                      <a:noFill/>
                    </a:lnT>
                    <a:lnB w="1270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700" b="0" i="0" u="none" strike="noStrike">
                          <a:solidFill>
                            <a:srgbClr val="000000"/>
                          </a:solidFill>
                          <a:effectLst/>
                          <a:latin typeface="Calibri" panose="020F0502020204030204" pitchFamily="34" charset="0"/>
                        </a:rPr>
                        <a:t>K-5</a:t>
                      </a:r>
                    </a:p>
                  </a:txBody>
                  <a:tcPr marL="7146" marR="7146" marT="7146"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Calibri" panose="020F0502020204030204" pitchFamily="34" charset="0"/>
                        </a:rPr>
                        <a:t>Franklin</a:t>
                      </a:r>
                    </a:p>
                  </a:txBody>
                  <a:tcPr marL="7146" marR="7146" marT="7146"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panose="020F0502020204030204" pitchFamily="34" charset="0"/>
                        </a:rPr>
                        <a:t>Yes</a:t>
                      </a:r>
                    </a:p>
                  </a:txBody>
                  <a:tcPr marL="7146" marR="7146" marT="7146"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79464022"/>
                  </a:ext>
                </a:extLst>
              </a:tr>
            </a:tbl>
          </a:graphicData>
        </a:graphic>
      </p:graphicFrame>
      <p:sp>
        <p:nvSpPr>
          <p:cNvPr id="8" name="TextBox 7">
            <a:extLst>
              <a:ext uri="{FF2B5EF4-FFF2-40B4-BE49-F238E27FC236}">
                <a16:creationId xmlns:a16="http://schemas.microsoft.com/office/drawing/2014/main" id="{06D15CAD-99F2-4F9A-8C6E-E2A3F2E59357}"/>
              </a:ext>
            </a:extLst>
          </p:cNvPr>
          <p:cNvSpPr txBox="1"/>
          <p:nvPr/>
        </p:nvSpPr>
        <p:spPr>
          <a:xfrm rot="19363013">
            <a:off x="2194158" y="3713071"/>
            <a:ext cx="4020215" cy="646331"/>
          </a:xfrm>
          <a:prstGeom prst="rect">
            <a:avLst/>
          </a:prstGeom>
          <a:solidFill>
            <a:srgbClr val="00B0F0"/>
          </a:solidFill>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dirty="0"/>
              <a:t>Fixture Replacement Completion Expected Winter, 2018  (In Progress!)</a:t>
            </a:r>
          </a:p>
        </p:txBody>
      </p:sp>
      <p:sp>
        <p:nvSpPr>
          <p:cNvPr id="10" name="TextBox 9">
            <a:extLst>
              <a:ext uri="{FF2B5EF4-FFF2-40B4-BE49-F238E27FC236}">
                <a16:creationId xmlns:a16="http://schemas.microsoft.com/office/drawing/2014/main" id="{1DB081A6-F131-4286-A9EB-346A9B9EFE70}"/>
              </a:ext>
            </a:extLst>
          </p:cNvPr>
          <p:cNvSpPr txBox="1"/>
          <p:nvPr/>
        </p:nvSpPr>
        <p:spPr>
          <a:xfrm rot="19363013">
            <a:off x="6785376" y="3574569"/>
            <a:ext cx="3537468" cy="923330"/>
          </a:xfrm>
          <a:prstGeom prst="rect">
            <a:avLst/>
          </a:prstGeom>
          <a:solidFill>
            <a:srgbClr val="00B0F0"/>
          </a:solidFill>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dirty="0"/>
              <a:t>Fixture Replacement Completion Expected Winter, 2018 (In Progress!)</a:t>
            </a:r>
          </a:p>
        </p:txBody>
      </p:sp>
    </p:spTree>
    <p:extLst>
      <p:ext uri="{BB962C8B-B14F-4D97-AF65-F5344CB8AC3E}">
        <p14:creationId xmlns:p14="http://schemas.microsoft.com/office/powerpoint/2010/main" val="27080686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7FA51-A0ED-40BE-AFB1-CB1487F56E12}"/>
              </a:ext>
            </a:extLst>
          </p:cNvPr>
          <p:cNvSpPr>
            <a:spLocks noGrp="1"/>
          </p:cNvSpPr>
          <p:nvPr>
            <p:ph type="title"/>
          </p:nvPr>
        </p:nvSpPr>
        <p:spPr>
          <a:xfrm>
            <a:off x="1904752" y="1983546"/>
            <a:ext cx="4039652" cy="474819"/>
          </a:xfrm>
        </p:spPr>
        <p:txBody>
          <a:bodyPr>
            <a:noAutofit/>
          </a:bodyPr>
          <a:lstStyle/>
          <a:p>
            <a:r>
              <a:rPr lang="en-US" sz="1800" dirty="0"/>
              <a:t>Fixture Replacement </a:t>
            </a:r>
            <a:br>
              <a:rPr lang="en-US" sz="1800" dirty="0"/>
            </a:br>
            <a:r>
              <a:rPr lang="en-US" sz="1800" dirty="0"/>
              <a:t>Group 4</a:t>
            </a:r>
          </a:p>
        </p:txBody>
      </p:sp>
      <p:sp>
        <p:nvSpPr>
          <p:cNvPr id="4" name="Slide Number Placeholder 3">
            <a:extLst>
              <a:ext uri="{FF2B5EF4-FFF2-40B4-BE49-F238E27FC236}">
                <a16:creationId xmlns:a16="http://schemas.microsoft.com/office/drawing/2014/main" id="{246D1F7C-F875-438E-9C09-FC9634A48DD1}"/>
              </a:ext>
            </a:extLst>
          </p:cNvPr>
          <p:cNvSpPr>
            <a:spLocks noGrp="1"/>
          </p:cNvSpPr>
          <p:nvPr>
            <p:ph type="sldNum" sz="quarter" idx="12"/>
          </p:nvPr>
        </p:nvSpPr>
        <p:spPr/>
        <p:txBody>
          <a:bodyPr/>
          <a:lstStyle/>
          <a:p>
            <a:fld id="{2A013F82-EE5E-44EE-A61D-E31C6657F26F}" type="slidenum">
              <a:rPr lang="en-US" smtClean="0"/>
              <a:pPr/>
              <a:t>11</a:t>
            </a:fld>
            <a:endParaRPr lang="en-US"/>
          </a:p>
        </p:txBody>
      </p:sp>
      <p:sp>
        <p:nvSpPr>
          <p:cNvPr id="12" name="Title 1">
            <a:extLst>
              <a:ext uri="{FF2B5EF4-FFF2-40B4-BE49-F238E27FC236}">
                <a16:creationId xmlns:a16="http://schemas.microsoft.com/office/drawing/2014/main" id="{A8B6C0F4-9B12-454A-B353-059F068EDE3C}"/>
              </a:ext>
            </a:extLst>
          </p:cNvPr>
          <p:cNvSpPr txBox="1">
            <a:spLocks/>
          </p:cNvSpPr>
          <p:nvPr/>
        </p:nvSpPr>
        <p:spPr>
          <a:xfrm>
            <a:off x="6196397" y="1983546"/>
            <a:ext cx="4039652" cy="474819"/>
          </a:xfrm>
          <a:prstGeom prst="rect">
            <a:avLst/>
          </a:prstGeom>
        </p:spPr>
        <p:txBody>
          <a:bodyPr vert="horz" lIns="68598" tIns="34299" rIns="68598" bIns="34299" rtlCol="0" anchor="b">
            <a:noAutofit/>
          </a:bodyPr>
          <a:lstStyle>
            <a:lvl1pPr algn="l" defTabSz="914400" rtl="0" eaLnBrk="1" latinLnBrk="0" hangingPunct="1">
              <a:lnSpc>
                <a:spcPct val="90000"/>
              </a:lnSpc>
              <a:spcBef>
                <a:spcPct val="0"/>
              </a:spcBef>
              <a:buNone/>
              <a:defRPr sz="3600" kern="1200" spc="100" baseline="0">
                <a:solidFill>
                  <a:schemeClr val="bg1"/>
                </a:solidFill>
                <a:latin typeface="+mj-lt"/>
                <a:ea typeface="+mj-ea"/>
                <a:cs typeface="+mj-cs"/>
              </a:defRPr>
            </a:lvl1pPr>
          </a:lstStyle>
          <a:p>
            <a:pPr algn="ctr"/>
            <a:r>
              <a:rPr lang="en-US" sz="1800" dirty="0">
                <a:solidFill>
                  <a:schemeClr val="tx1"/>
                </a:solidFill>
              </a:rPr>
              <a:t>Fixture Replacement</a:t>
            </a:r>
            <a:br>
              <a:rPr lang="en-US" sz="1800" dirty="0">
                <a:solidFill>
                  <a:schemeClr val="tx1"/>
                </a:solidFill>
              </a:rPr>
            </a:br>
            <a:r>
              <a:rPr lang="en-US" sz="1800" dirty="0">
                <a:solidFill>
                  <a:schemeClr val="tx1"/>
                </a:solidFill>
              </a:rPr>
              <a:t>Group 5</a:t>
            </a:r>
          </a:p>
        </p:txBody>
      </p:sp>
      <p:graphicFrame>
        <p:nvGraphicFramePr>
          <p:cNvPr id="6" name="Table 5">
            <a:extLst>
              <a:ext uri="{FF2B5EF4-FFF2-40B4-BE49-F238E27FC236}">
                <a16:creationId xmlns:a16="http://schemas.microsoft.com/office/drawing/2014/main" id="{62E7C978-5D98-4759-9508-DF3DABCE2FAE}"/>
              </a:ext>
            </a:extLst>
          </p:cNvPr>
          <p:cNvGraphicFramePr>
            <a:graphicFrameLocks noGrp="1"/>
          </p:cNvGraphicFramePr>
          <p:nvPr>
            <p:extLst/>
          </p:nvPr>
        </p:nvGraphicFramePr>
        <p:xfrm>
          <a:off x="1904752" y="2458363"/>
          <a:ext cx="4039652" cy="2299456"/>
        </p:xfrm>
        <a:graphic>
          <a:graphicData uri="http://schemas.openxmlformats.org/drawingml/2006/table">
            <a:tbl>
              <a:tblPr/>
              <a:tblGrid>
                <a:gridCol w="533539">
                  <a:extLst>
                    <a:ext uri="{9D8B030D-6E8A-4147-A177-3AD203B41FA5}">
                      <a16:colId xmlns:a16="http://schemas.microsoft.com/office/drawing/2014/main" val="3209827208"/>
                    </a:ext>
                  </a:extLst>
                </a:gridCol>
                <a:gridCol w="1343375">
                  <a:extLst>
                    <a:ext uri="{9D8B030D-6E8A-4147-A177-3AD203B41FA5}">
                      <a16:colId xmlns:a16="http://schemas.microsoft.com/office/drawing/2014/main" val="1580574844"/>
                    </a:ext>
                  </a:extLst>
                </a:gridCol>
                <a:gridCol w="895583">
                  <a:extLst>
                    <a:ext uri="{9D8B030D-6E8A-4147-A177-3AD203B41FA5}">
                      <a16:colId xmlns:a16="http://schemas.microsoft.com/office/drawing/2014/main" val="2545524084"/>
                    </a:ext>
                  </a:extLst>
                </a:gridCol>
                <a:gridCol w="733616">
                  <a:extLst>
                    <a:ext uri="{9D8B030D-6E8A-4147-A177-3AD203B41FA5}">
                      <a16:colId xmlns:a16="http://schemas.microsoft.com/office/drawing/2014/main" val="1108015285"/>
                    </a:ext>
                  </a:extLst>
                </a:gridCol>
                <a:gridCol w="533539">
                  <a:extLst>
                    <a:ext uri="{9D8B030D-6E8A-4147-A177-3AD203B41FA5}">
                      <a16:colId xmlns:a16="http://schemas.microsoft.com/office/drawing/2014/main" val="2341605981"/>
                    </a:ext>
                  </a:extLst>
                </a:gridCol>
              </a:tblGrid>
              <a:tr h="234376">
                <a:tc>
                  <a:txBody>
                    <a:bodyPr/>
                    <a:lstStyle/>
                    <a:p>
                      <a:pPr algn="ctr" fontAlgn="b"/>
                      <a:r>
                        <a:rPr lang="en-US" sz="800" b="0" i="0" u="none" strike="noStrike">
                          <a:solidFill>
                            <a:srgbClr val="000000"/>
                          </a:solidFill>
                          <a:effectLst/>
                          <a:latin typeface="Calibri" panose="020F0502020204030204" pitchFamily="34" charset="0"/>
                        </a:rPr>
                        <a:t>Group</a:t>
                      </a:r>
                    </a:p>
                  </a:txBody>
                  <a:tcPr marL="7146" marR="7146" marT="7146"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School</a:t>
                      </a:r>
                    </a:p>
                  </a:txBody>
                  <a:tcPr marL="7146" marR="7146" marT="7146"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Level</a:t>
                      </a:r>
                    </a:p>
                  </a:txBody>
                  <a:tcPr marL="7146" marR="7146" marT="7146"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Cluster</a:t>
                      </a:r>
                    </a:p>
                  </a:txBody>
                  <a:tcPr marL="7146" marR="7146" marT="7146"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Title 1</a:t>
                      </a:r>
                    </a:p>
                  </a:txBody>
                  <a:tcPr marL="7146" marR="7146" marT="7146"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09869540"/>
                  </a:ext>
                </a:extLst>
              </a:tr>
              <a:tr h="137672">
                <a:tc>
                  <a:txBody>
                    <a:bodyPr/>
                    <a:lstStyle/>
                    <a:p>
                      <a:pPr algn="ctr" fontAlgn="ctr"/>
                      <a:r>
                        <a:rPr lang="en-US" sz="700" b="0" i="0" u="none" strike="noStrike">
                          <a:solidFill>
                            <a:srgbClr val="000000"/>
                          </a:solidFill>
                          <a:effectLst/>
                          <a:latin typeface="Calibri" panose="020F0502020204030204" pitchFamily="34" charset="0"/>
                        </a:rPr>
                        <a:t>G4</a:t>
                      </a:r>
                    </a:p>
                  </a:txBody>
                  <a:tcPr marL="7146" marR="7146" marT="7146"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r>
                        <a:rPr lang="en-US" sz="700" b="0" i="0" u="none" strike="noStrike">
                          <a:solidFill>
                            <a:srgbClr val="000000"/>
                          </a:solidFill>
                          <a:effectLst/>
                          <a:latin typeface="Calibri" panose="020F0502020204030204" pitchFamily="34" charset="0"/>
                        </a:rPr>
                        <a:t>Alameda</a:t>
                      </a:r>
                    </a:p>
                  </a:txBody>
                  <a:tcPr marL="7146" marR="7146" marT="7146"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US" sz="700" b="0" i="0" u="none" strike="noStrike">
                          <a:solidFill>
                            <a:srgbClr val="000000"/>
                          </a:solidFill>
                          <a:effectLst/>
                          <a:latin typeface="Calibri" panose="020F0502020204030204" pitchFamily="34" charset="0"/>
                        </a:rPr>
                        <a:t>K-5</a:t>
                      </a:r>
                    </a:p>
                  </a:txBody>
                  <a:tcPr marL="7146" marR="7146" marT="7146"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US" sz="700" b="0" i="0" u="none" strike="noStrike">
                          <a:solidFill>
                            <a:srgbClr val="000000"/>
                          </a:solidFill>
                          <a:effectLst/>
                          <a:latin typeface="Calibri" panose="020F0502020204030204" pitchFamily="34" charset="0"/>
                        </a:rPr>
                        <a:t>Grant</a:t>
                      </a:r>
                    </a:p>
                  </a:txBody>
                  <a:tcPr marL="7146" marR="7146" marT="7146"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endParaRPr lang="en-US" sz="700" b="0" i="0" u="none" strike="noStrike">
                        <a:solidFill>
                          <a:srgbClr val="000000"/>
                        </a:solidFill>
                        <a:effectLst/>
                        <a:latin typeface="Calibri" panose="020F0502020204030204" pitchFamily="34" charset="0"/>
                      </a:endParaRPr>
                    </a:p>
                  </a:txBody>
                  <a:tcPr marL="7146" marR="7146" marT="7146"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671079245"/>
                  </a:ext>
                </a:extLst>
              </a:tr>
              <a:tr h="137672">
                <a:tc>
                  <a:txBody>
                    <a:bodyPr/>
                    <a:lstStyle/>
                    <a:p>
                      <a:pPr algn="ctr" fontAlgn="ctr"/>
                      <a:r>
                        <a:rPr lang="en-US" sz="700" b="0" i="0" u="none" strike="noStrike">
                          <a:solidFill>
                            <a:srgbClr val="000000"/>
                          </a:solidFill>
                          <a:effectLst/>
                          <a:latin typeface="Calibri" panose="020F0502020204030204" pitchFamily="34" charset="0"/>
                        </a:rPr>
                        <a:t>G4</a:t>
                      </a:r>
                    </a:p>
                  </a:txBody>
                  <a:tcPr marL="7146" marR="7146" marT="7146" marB="0" anchor="ctr">
                    <a:lnL>
                      <a:noFill/>
                    </a:lnL>
                    <a:lnR>
                      <a:noFill/>
                    </a:lnR>
                    <a:lnT>
                      <a:noFill/>
                    </a:lnT>
                    <a:lnB>
                      <a:noFill/>
                    </a:lnB>
                  </a:tcPr>
                </a:tc>
                <a:tc>
                  <a:txBody>
                    <a:bodyPr/>
                    <a:lstStyle/>
                    <a:p>
                      <a:pPr algn="l" fontAlgn="ctr"/>
                      <a:r>
                        <a:rPr lang="en-US" sz="700" b="0" i="0" u="none" strike="noStrike">
                          <a:solidFill>
                            <a:srgbClr val="000000"/>
                          </a:solidFill>
                          <a:effectLst/>
                          <a:latin typeface="Calibri" panose="020F0502020204030204" pitchFamily="34" charset="0"/>
                        </a:rPr>
                        <a:t>Beaumont</a:t>
                      </a:r>
                    </a:p>
                  </a:txBody>
                  <a:tcPr marL="7146" marR="7146" marT="7146" marB="0" anchor="ctr">
                    <a:lnL>
                      <a:noFill/>
                    </a:lnL>
                    <a:lnR>
                      <a:noFill/>
                    </a:lnR>
                    <a:lnT>
                      <a:noFill/>
                    </a:lnT>
                    <a:lnB>
                      <a:noFill/>
                    </a:lnB>
                  </a:tcPr>
                </a:tc>
                <a:tc>
                  <a:txBody>
                    <a:bodyPr/>
                    <a:lstStyle/>
                    <a:p>
                      <a:pPr algn="ctr" fontAlgn="ctr"/>
                      <a:r>
                        <a:rPr lang="en-US" sz="700" b="0" i="0" u="none" strike="noStrike">
                          <a:solidFill>
                            <a:srgbClr val="000000"/>
                          </a:solidFill>
                          <a:effectLst/>
                          <a:latin typeface="Calibri" panose="020F0502020204030204" pitchFamily="34" charset="0"/>
                        </a:rPr>
                        <a:t>Middle School</a:t>
                      </a:r>
                    </a:p>
                  </a:txBody>
                  <a:tcPr marL="7146" marR="7146" marT="7146" marB="0" anchor="ctr">
                    <a:lnL>
                      <a:noFill/>
                    </a:lnL>
                    <a:lnR>
                      <a:noFill/>
                    </a:lnR>
                    <a:lnT>
                      <a:noFill/>
                    </a:lnT>
                    <a:lnB>
                      <a:noFill/>
                    </a:lnB>
                  </a:tcPr>
                </a:tc>
                <a:tc>
                  <a:txBody>
                    <a:bodyPr/>
                    <a:lstStyle/>
                    <a:p>
                      <a:pPr algn="ctr" fontAlgn="ctr"/>
                      <a:r>
                        <a:rPr lang="en-US" sz="700" b="0" i="0" u="none" strike="noStrike">
                          <a:solidFill>
                            <a:srgbClr val="000000"/>
                          </a:solidFill>
                          <a:effectLst/>
                          <a:latin typeface="Calibri" panose="020F0502020204030204" pitchFamily="34" charset="0"/>
                        </a:rPr>
                        <a:t>Grant</a:t>
                      </a:r>
                    </a:p>
                  </a:txBody>
                  <a:tcPr marL="7146" marR="7146" marT="7146" marB="0" anchor="ctr">
                    <a:lnL>
                      <a:noFill/>
                    </a:lnL>
                    <a:lnR>
                      <a:noFill/>
                    </a:lnR>
                    <a:lnT>
                      <a:noFill/>
                    </a:lnT>
                    <a:lnB>
                      <a:noFill/>
                    </a:lnB>
                  </a:tcPr>
                </a:tc>
                <a:tc>
                  <a:txBody>
                    <a:bodyPr/>
                    <a:lstStyle/>
                    <a:p>
                      <a:pPr algn="ctr" fontAlgn="ctr"/>
                      <a:endParaRPr lang="en-US" sz="700" b="0" i="0" u="none" strike="noStrike">
                        <a:solidFill>
                          <a:srgbClr val="000000"/>
                        </a:solidFill>
                        <a:effectLst/>
                        <a:latin typeface="Calibri" panose="020F0502020204030204" pitchFamily="34" charset="0"/>
                      </a:endParaRPr>
                    </a:p>
                  </a:txBody>
                  <a:tcPr marL="7146" marR="7146" marT="7146" marB="0" anchor="ctr">
                    <a:lnL>
                      <a:noFill/>
                    </a:lnL>
                    <a:lnR>
                      <a:noFill/>
                    </a:lnR>
                    <a:lnT>
                      <a:noFill/>
                    </a:lnT>
                    <a:lnB>
                      <a:noFill/>
                    </a:lnB>
                  </a:tcPr>
                </a:tc>
                <a:extLst>
                  <a:ext uri="{0D108BD9-81ED-4DB2-BD59-A6C34878D82A}">
                    <a16:rowId xmlns:a16="http://schemas.microsoft.com/office/drawing/2014/main" val="3969555527"/>
                  </a:ext>
                </a:extLst>
              </a:tr>
              <a:tr h="137672">
                <a:tc>
                  <a:txBody>
                    <a:bodyPr/>
                    <a:lstStyle/>
                    <a:p>
                      <a:pPr algn="ctr" fontAlgn="ctr"/>
                      <a:r>
                        <a:rPr lang="en-US" sz="700" b="0" i="0" u="none" strike="noStrike">
                          <a:solidFill>
                            <a:srgbClr val="000000"/>
                          </a:solidFill>
                          <a:effectLst/>
                          <a:latin typeface="Calibri" panose="020F0502020204030204" pitchFamily="34" charset="0"/>
                        </a:rPr>
                        <a:t>G4</a:t>
                      </a:r>
                    </a:p>
                  </a:txBody>
                  <a:tcPr marL="7146" marR="7146" marT="7146" marB="0" anchor="ctr">
                    <a:lnL>
                      <a:noFill/>
                    </a:lnL>
                    <a:lnR>
                      <a:noFill/>
                    </a:lnR>
                    <a:lnT>
                      <a:noFill/>
                    </a:lnT>
                    <a:lnB>
                      <a:noFill/>
                    </a:lnB>
                  </a:tcPr>
                </a:tc>
                <a:tc>
                  <a:txBody>
                    <a:bodyPr/>
                    <a:lstStyle/>
                    <a:p>
                      <a:pPr algn="l" fontAlgn="ctr"/>
                      <a:r>
                        <a:rPr lang="en-US" sz="700" b="0" i="0" u="none" strike="noStrike">
                          <a:solidFill>
                            <a:srgbClr val="000000"/>
                          </a:solidFill>
                          <a:effectLst/>
                          <a:latin typeface="Calibri" panose="020F0502020204030204" pitchFamily="34" charset="0"/>
                        </a:rPr>
                        <a:t>Bridger</a:t>
                      </a:r>
                    </a:p>
                  </a:txBody>
                  <a:tcPr marL="7146" marR="7146" marT="7146" marB="0" anchor="ctr">
                    <a:lnL>
                      <a:noFill/>
                    </a:lnL>
                    <a:lnR>
                      <a:noFill/>
                    </a:lnR>
                    <a:lnT>
                      <a:noFill/>
                    </a:lnT>
                    <a:lnB>
                      <a:noFill/>
                    </a:lnB>
                    <a:solidFill>
                      <a:srgbClr val="A9D08E"/>
                    </a:solidFill>
                  </a:tcPr>
                </a:tc>
                <a:tc>
                  <a:txBody>
                    <a:bodyPr/>
                    <a:lstStyle/>
                    <a:p>
                      <a:pPr algn="ctr" fontAlgn="ctr"/>
                      <a:r>
                        <a:rPr lang="en-US" sz="700" b="0" i="0" u="none" strike="noStrike">
                          <a:solidFill>
                            <a:srgbClr val="000000"/>
                          </a:solidFill>
                          <a:effectLst/>
                          <a:latin typeface="Calibri" panose="020F0502020204030204" pitchFamily="34" charset="0"/>
                        </a:rPr>
                        <a:t>K-8</a:t>
                      </a:r>
                    </a:p>
                  </a:txBody>
                  <a:tcPr marL="7146" marR="7146" marT="7146" marB="0" anchor="ctr">
                    <a:lnL>
                      <a:noFill/>
                    </a:lnL>
                    <a:lnR>
                      <a:noFill/>
                    </a:lnR>
                    <a:lnT>
                      <a:noFill/>
                    </a:lnT>
                    <a:lnB>
                      <a:noFill/>
                    </a:lnB>
                  </a:tcPr>
                </a:tc>
                <a:tc>
                  <a:txBody>
                    <a:bodyPr/>
                    <a:lstStyle/>
                    <a:p>
                      <a:pPr algn="ctr" fontAlgn="ctr"/>
                      <a:r>
                        <a:rPr lang="en-US" sz="700" b="0" i="0" u="none" strike="noStrike">
                          <a:solidFill>
                            <a:srgbClr val="000000"/>
                          </a:solidFill>
                          <a:effectLst/>
                          <a:latin typeface="Calibri" panose="020F0502020204030204" pitchFamily="34" charset="0"/>
                        </a:rPr>
                        <a:t>Franklin</a:t>
                      </a:r>
                    </a:p>
                  </a:txBody>
                  <a:tcPr marL="7146" marR="7146" marT="7146" marB="0" anchor="ctr">
                    <a:lnL>
                      <a:noFill/>
                    </a:lnL>
                    <a:lnR>
                      <a:noFill/>
                    </a:lnR>
                    <a:lnT>
                      <a:noFill/>
                    </a:lnT>
                    <a:lnB>
                      <a:noFill/>
                    </a:lnB>
                  </a:tcPr>
                </a:tc>
                <a:tc>
                  <a:txBody>
                    <a:bodyPr/>
                    <a:lstStyle/>
                    <a:p>
                      <a:pPr algn="ctr" fontAlgn="ctr"/>
                      <a:r>
                        <a:rPr lang="en-US" sz="700" b="0" i="0" u="none" strike="noStrike">
                          <a:solidFill>
                            <a:srgbClr val="000000"/>
                          </a:solidFill>
                          <a:effectLst/>
                          <a:latin typeface="Calibri" panose="020F0502020204030204" pitchFamily="34" charset="0"/>
                        </a:rPr>
                        <a:t>Yes</a:t>
                      </a:r>
                    </a:p>
                  </a:txBody>
                  <a:tcPr marL="7146" marR="7146" marT="7146" marB="0" anchor="ctr">
                    <a:lnL>
                      <a:noFill/>
                    </a:lnL>
                    <a:lnR>
                      <a:noFill/>
                    </a:lnR>
                    <a:lnT>
                      <a:noFill/>
                    </a:lnT>
                    <a:lnB>
                      <a:noFill/>
                    </a:lnB>
                  </a:tcPr>
                </a:tc>
                <a:extLst>
                  <a:ext uri="{0D108BD9-81ED-4DB2-BD59-A6C34878D82A}">
                    <a16:rowId xmlns:a16="http://schemas.microsoft.com/office/drawing/2014/main" val="140276264"/>
                  </a:ext>
                </a:extLst>
              </a:tr>
              <a:tr h="137672">
                <a:tc>
                  <a:txBody>
                    <a:bodyPr/>
                    <a:lstStyle/>
                    <a:p>
                      <a:pPr algn="ctr" fontAlgn="ctr"/>
                      <a:r>
                        <a:rPr lang="en-US" sz="700" b="0" i="0" u="none" strike="noStrike">
                          <a:solidFill>
                            <a:srgbClr val="000000"/>
                          </a:solidFill>
                          <a:effectLst/>
                          <a:latin typeface="Calibri" panose="020F0502020204030204" pitchFamily="34" charset="0"/>
                        </a:rPr>
                        <a:t>G4</a:t>
                      </a:r>
                    </a:p>
                  </a:txBody>
                  <a:tcPr marL="7146" marR="7146" marT="7146" marB="0" anchor="ctr">
                    <a:lnL>
                      <a:noFill/>
                    </a:lnL>
                    <a:lnR>
                      <a:noFill/>
                    </a:lnR>
                    <a:lnT>
                      <a:noFill/>
                    </a:lnT>
                    <a:lnB>
                      <a:noFill/>
                    </a:lnB>
                  </a:tcPr>
                </a:tc>
                <a:tc>
                  <a:txBody>
                    <a:bodyPr/>
                    <a:lstStyle/>
                    <a:p>
                      <a:pPr algn="l" fontAlgn="ctr"/>
                      <a:r>
                        <a:rPr lang="en-US" sz="700" b="0" i="0" u="none" strike="noStrike">
                          <a:solidFill>
                            <a:srgbClr val="000000"/>
                          </a:solidFill>
                          <a:effectLst/>
                          <a:latin typeface="Calibri" panose="020F0502020204030204" pitchFamily="34" charset="0"/>
                        </a:rPr>
                        <a:t>Cleveland</a:t>
                      </a:r>
                    </a:p>
                  </a:txBody>
                  <a:tcPr marL="7146" marR="7146" marT="7146" marB="0" anchor="ctr">
                    <a:lnL>
                      <a:noFill/>
                    </a:lnL>
                    <a:lnR>
                      <a:noFill/>
                    </a:lnR>
                    <a:lnT>
                      <a:noFill/>
                    </a:lnT>
                    <a:lnB>
                      <a:noFill/>
                    </a:lnB>
                  </a:tcPr>
                </a:tc>
                <a:tc>
                  <a:txBody>
                    <a:bodyPr/>
                    <a:lstStyle/>
                    <a:p>
                      <a:pPr algn="ctr" fontAlgn="ctr"/>
                      <a:r>
                        <a:rPr lang="en-US" sz="700" b="0" i="0" u="none" strike="noStrike">
                          <a:solidFill>
                            <a:srgbClr val="000000"/>
                          </a:solidFill>
                          <a:effectLst/>
                          <a:latin typeface="Calibri" panose="020F0502020204030204" pitchFamily="34" charset="0"/>
                        </a:rPr>
                        <a:t>High School</a:t>
                      </a:r>
                    </a:p>
                  </a:txBody>
                  <a:tcPr marL="7146" marR="7146" marT="7146" marB="0" anchor="ctr">
                    <a:lnL>
                      <a:noFill/>
                    </a:lnL>
                    <a:lnR>
                      <a:noFill/>
                    </a:lnR>
                    <a:lnT>
                      <a:noFill/>
                    </a:lnT>
                    <a:lnB>
                      <a:noFill/>
                    </a:lnB>
                  </a:tcPr>
                </a:tc>
                <a:tc>
                  <a:txBody>
                    <a:bodyPr/>
                    <a:lstStyle/>
                    <a:p>
                      <a:pPr algn="ctr" fontAlgn="ctr"/>
                      <a:r>
                        <a:rPr lang="en-US" sz="700" b="0" i="0" u="none" strike="noStrike">
                          <a:solidFill>
                            <a:srgbClr val="000000"/>
                          </a:solidFill>
                          <a:effectLst/>
                          <a:latin typeface="Calibri" panose="020F0502020204030204" pitchFamily="34" charset="0"/>
                        </a:rPr>
                        <a:t>Cleveland</a:t>
                      </a:r>
                    </a:p>
                  </a:txBody>
                  <a:tcPr marL="7146" marR="7146" marT="7146" marB="0" anchor="ctr">
                    <a:lnL>
                      <a:noFill/>
                    </a:lnL>
                    <a:lnR>
                      <a:noFill/>
                    </a:lnR>
                    <a:lnT>
                      <a:noFill/>
                    </a:lnT>
                    <a:lnB>
                      <a:noFill/>
                    </a:lnB>
                  </a:tcPr>
                </a:tc>
                <a:tc>
                  <a:txBody>
                    <a:bodyPr/>
                    <a:lstStyle/>
                    <a:p>
                      <a:pPr algn="ctr" fontAlgn="ctr"/>
                      <a:endParaRPr lang="en-US" sz="700" b="0" i="0" u="none" strike="noStrike">
                        <a:solidFill>
                          <a:srgbClr val="000000"/>
                        </a:solidFill>
                        <a:effectLst/>
                        <a:latin typeface="Calibri" panose="020F0502020204030204" pitchFamily="34" charset="0"/>
                      </a:endParaRPr>
                    </a:p>
                  </a:txBody>
                  <a:tcPr marL="7146" marR="7146" marT="7146" marB="0" anchor="ctr">
                    <a:lnL>
                      <a:noFill/>
                    </a:lnL>
                    <a:lnR>
                      <a:noFill/>
                    </a:lnR>
                    <a:lnT>
                      <a:noFill/>
                    </a:lnT>
                    <a:lnB>
                      <a:noFill/>
                    </a:lnB>
                  </a:tcPr>
                </a:tc>
                <a:extLst>
                  <a:ext uri="{0D108BD9-81ED-4DB2-BD59-A6C34878D82A}">
                    <a16:rowId xmlns:a16="http://schemas.microsoft.com/office/drawing/2014/main" val="639780790"/>
                  </a:ext>
                </a:extLst>
              </a:tr>
              <a:tr h="137672">
                <a:tc>
                  <a:txBody>
                    <a:bodyPr/>
                    <a:lstStyle/>
                    <a:p>
                      <a:pPr algn="ctr" fontAlgn="ctr"/>
                      <a:r>
                        <a:rPr lang="en-US" sz="700" b="0" i="0" u="none" strike="noStrike">
                          <a:solidFill>
                            <a:srgbClr val="000000"/>
                          </a:solidFill>
                          <a:effectLst/>
                          <a:latin typeface="Calibri" panose="020F0502020204030204" pitchFamily="34" charset="0"/>
                        </a:rPr>
                        <a:t>G4</a:t>
                      </a:r>
                    </a:p>
                  </a:txBody>
                  <a:tcPr marL="7146" marR="7146" marT="7146" marB="0" anchor="ctr">
                    <a:lnL>
                      <a:noFill/>
                    </a:lnL>
                    <a:lnR>
                      <a:noFill/>
                    </a:lnR>
                    <a:lnT>
                      <a:noFill/>
                    </a:lnT>
                    <a:lnB>
                      <a:noFill/>
                    </a:lnB>
                  </a:tcPr>
                </a:tc>
                <a:tc>
                  <a:txBody>
                    <a:bodyPr/>
                    <a:lstStyle/>
                    <a:p>
                      <a:pPr algn="l" fontAlgn="ctr"/>
                      <a:r>
                        <a:rPr lang="en-US" sz="700" b="0" i="0" u="none" strike="noStrike">
                          <a:solidFill>
                            <a:srgbClr val="000000"/>
                          </a:solidFill>
                          <a:effectLst/>
                          <a:latin typeface="Calibri" panose="020F0502020204030204" pitchFamily="34" charset="0"/>
                        </a:rPr>
                        <a:t>Glencoe</a:t>
                      </a:r>
                    </a:p>
                  </a:txBody>
                  <a:tcPr marL="7146" marR="7146" marT="7146" marB="0" anchor="ctr">
                    <a:lnL>
                      <a:noFill/>
                    </a:lnL>
                    <a:lnR>
                      <a:noFill/>
                    </a:lnR>
                    <a:lnT>
                      <a:noFill/>
                    </a:lnT>
                    <a:lnB>
                      <a:noFill/>
                    </a:lnB>
                  </a:tcPr>
                </a:tc>
                <a:tc>
                  <a:txBody>
                    <a:bodyPr/>
                    <a:lstStyle/>
                    <a:p>
                      <a:pPr algn="ctr" fontAlgn="ctr"/>
                      <a:r>
                        <a:rPr lang="en-US" sz="700" b="0" i="0" u="none" strike="noStrike">
                          <a:solidFill>
                            <a:srgbClr val="000000"/>
                          </a:solidFill>
                          <a:effectLst/>
                          <a:latin typeface="Calibri" panose="020F0502020204030204" pitchFamily="34" charset="0"/>
                        </a:rPr>
                        <a:t>K-5</a:t>
                      </a:r>
                    </a:p>
                  </a:txBody>
                  <a:tcPr marL="7146" marR="7146" marT="7146" marB="0" anchor="ctr">
                    <a:lnL>
                      <a:noFill/>
                    </a:lnL>
                    <a:lnR>
                      <a:noFill/>
                    </a:lnR>
                    <a:lnT>
                      <a:noFill/>
                    </a:lnT>
                    <a:lnB>
                      <a:noFill/>
                    </a:lnB>
                  </a:tcPr>
                </a:tc>
                <a:tc>
                  <a:txBody>
                    <a:bodyPr/>
                    <a:lstStyle/>
                    <a:p>
                      <a:pPr algn="ctr" fontAlgn="ctr"/>
                      <a:r>
                        <a:rPr lang="en-US" sz="700" b="0" i="0" u="none" strike="noStrike">
                          <a:solidFill>
                            <a:srgbClr val="000000"/>
                          </a:solidFill>
                          <a:effectLst/>
                          <a:latin typeface="Calibri" panose="020F0502020204030204" pitchFamily="34" charset="0"/>
                        </a:rPr>
                        <a:t>Franklin</a:t>
                      </a:r>
                    </a:p>
                  </a:txBody>
                  <a:tcPr marL="7146" marR="7146" marT="7146" marB="0" anchor="ctr">
                    <a:lnL>
                      <a:noFill/>
                    </a:lnL>
                    <a:lnR>
                      <a:noFill/>
                    </a:lnR>
                    <a:lnT>
                      <a:noFill/>
                    </a:lnT>
                    <a:lnB>
                      <a:noFill/>
                    </a:lnB>
                  </a:tcPr>
                </a:tc>
                <a:tc>
                  <a:txBody>
                    <a:bodyPr/>
                    <a:lstStyle/>
                    <a:p>
                      <a:pPr algn="ctr" fontAlgn="ctr"/>
                      <a:endParaRPr lang="en-US" sz="700" b="0" i="0" u="none" strike="noStrike">
                        <a:solidFill>
                          <a:srgbClr val="000000"/>
                        </a:solidFill>
                        <a:effectLst/>
                        <a:latin typeface="Calibri" panose="020F0502020204030204" pitchFamily="34" charset="0"/>
                      </a:endParaRPr>
                    </a:p>
                  </a:txBody>
                  <a:tcPr marL="7146" marR="7146" marT="7146" marB="0" anchor="ctr">
                    <a:lnL>
                      <a:noFill/>
                    </a:lnL>
                    <a:lnR>
                      <a:noFill/>
                    </a:lnR>
                    <a:lnT>
                      <a:noFill/>
                    </a:lnT>
                    <a:lnB>
                      <a:noFill/>
                    </a:lnB>
                  </a:tcPr>
                </a:tc>
                <a:extLst>
                  <a:ext uri="{0D108BD9-81ED-4DB2-BD59-A6C34878D82A}">
                    <a16:rowId xmlns:a16="http://schemas.microsoft.com/office/drawing/2014/main" val="1520789680"/>
                  </a:ext>
                </a:extLst>
              </a:tr>
              <a:tr h="137672">
                <a:tc>
                  <a:txBody>
                    <a:bodyPr/>
                    <a:lstStyle/>
                    <a:p>
                      <a:pPr algn="ctr" fontAlgn="ctr"/>
                      <a:r>
                        <a:rPr lang="en-US" sz="700" b="0" i="0" u="none" strike="noStrike">
                          <a:solidFill>
                            <a:srgbClr val="000000"/>
                          </a:solidFill>
                          <a:effectLst/>
                          <a:latin typeface="Calibri" panose="020F0502020204030204" pitchFamily="34" charset="0"/>
                        </a:rPr>
                        <a:t>G4</a:t>
                      </a:r>
                    </a:p>
                  </a:txBody>
                  <a:tcPr marL="7146" marR="7146" marT="7146" marB="0" anchor="ctr">
                    <a:lnL>
                      <a:noFill/>
                    </a:lnL>
                    <a:lnR>
                      <a:noFill/>
                    </a:lnR>
                    <a:lnT>
                      <a:noFill/>
                    </a:lnT>
                    <a:lnB>
                      <a:noFill/>
                    </a:lnB>
                  </a:tcPr>
                </a:tc>
                <a:tc>
                  <a:txBody>
                    <a:bodyPr/>
                    <a:lstStyle/>
                    <a:p>
                      <a:pPr algn="l" fontAlgn="ctr"/>
                      <a:r>
                        <a:rPr lang="en-US" sz="700" b="0" i="0" u="none" strike="noStrike">
                          <a:solidFill>
                            <a:srgbClr val="000000"/>
                          </a:solidFill>
                          <a:effectLst/>
                          <a:latin typeface="Calibri" panose="020F0502020204030204" pitchFamily="34" charset="0"/>
                        </a:rPr>
                        <a:t>Hollyrood</a:t>
                      </a:r>
                    </a:p>
                  </a:txBody>
                  <a:tcPr marL="7146" marR="7146" marT="7146" marB="0" anchor="ctr">
                    <a:lnL>
                      <a:noFill/>
                    </a:lnL>
                    <a:lnR>
                      <a:noFill/>
                    </a:lnR>
                    <a:lnT>
                      <a:noFill/>
                    </a:lnT>
                    <a:lnB>
                      <a:noFill/>
                    </a:lnB>
                  </a:tcPr>
                </a:tc>
                <a:tc>
                  <a:txBody>
                    <a:bodyPr/>
                    <a:lstStyle/>
                    <a:p>
                      <a:pPr algn="ctr" fontAlgn="ctr"/>
                      <a:r>
                        <a:rPr lang="en-US" sz="700" b="0" i="0" u="none" strike="noStrike">
                          <a:solidFill>
                            <a:srgbClr val="000000"/>
                          </a:solidFill>
                          <a:effectLst/>
                          <a:latin typeface="Calibri" panose="020F0502020204030204" pitchFamily="34" charset="0"/>
                        </a:rPr>
                        <a:t>K</a:t>
                      </a:r>
                    </a:p>
                  </a:txBody>
                  <a:tcPr marL="7146" marR="7146" marT="7146" marB="0" anchor="ctr">
                    <a:lnL>
                      <a:noFill/>
                    </a:lnL>
                    <a:lnR>
                      <a:noFill/>
                    </a:lnR>
                    <a:lnT>
                      <a:noFill/>
                    </a:lnT>
                    <a:lnB>
                      <a:noFill/>
                    </a:lnB>
                  </a:tcPr>
                </a:tc>
                <a:tc>
                  <a:txBody>
                    <a:bodyPr/>
                    <a:lstStyle/>
                    <a:p>
                      <a:pPr algn="ctr" fontAlgn="ctr"/>
                      <a:r>
                        <a:rPr lang="en-US" sz="700" b="0" i="0" u="none" strike="noStrike">
                          <a:solidFill>
                            <a:srgbClr val="000000"/>
                          </a:solidFill>
                          <a:effectLst/>
                          <a:latin typeface="Calibri" panose="020F0502020204030204" pitchFamily="34" charset="0"/>
                        </a:rPr>
                        <a:t>Grant</a:t>
                      </a:r>
                    </a:p>
                  </a:txBody>
                  <a:tcPr marL="7146" marR="7146" marT="7146" marB="0" anchor="ctr">
                    <a:lnL>
                      <a:noFill/>
                    </a:lnL>
                    <a:lnR>
                      <a:noFill/>
                    </a:lnR>
                    <a:lnT>
                      <a:noFill/>
                    </a:lnT>
                    <a:lnB>
                      <a:noFill/>
                    </a:lnB>
                  </a:tcPr>
                </a:tc>
                <a:tc>
                  <a:txBody>
                    <a:bodyPr/>
                    <a:lstStyle/>
                    <a:p>
                      <a:pPr algn="ctr" fontAlgn="ctr"/>
                      <a:endParaRPr lang="en-US" sz="700" b="0" i="0" u="none" strike="noStrike">
                        <a:solidFill>
                          <a:srgbClr val="000000"/>
                        </a:solidFill>
                        <a:effectLst/>
                        <a:latin typeface="Calibri" panose="020F0502020204030204" pitchFamily="34" charset="0"/>
                      </a:endParaRPr>
                    </a:p>
                  </a:txBody>
                  <a:tcPr marL="7146" marR="7146" marT="7146" marB="0" anchor="ctr">
                    <a:lnL>
                      <a:noFill/>
                    </a:lnL>
                    <a:lnR>
                      <a:noFill/>
                    </a:lnR>
                    <a:lnT>
                      <a:noFill/>
                    </a:lnT>
                    <a:lnB>
                      <a:noFill/>
                    </a:lnB>
                  </a:tcPr>
                </a:tc>
                <a:extLst>
                  <a:ext uri="{0D108BD9-81ED-4DB2-BD59-A6C34878D82A}">
                    <a16:rowId xmlns:a16="http://schemas.microsoft.com/office/drawing/2014/main" val="1129931363"/>
                  </a:ext>
                </a:extLst>
              </a:tr>
              <a:tr h="137672">
                <a:tc>
                  <a:txBody>
                    <a:bodyPr/>
                    <a:lstStyle/>
                    <a:p>
                      <a:pPr algn="ctr" fontAlgn="ctr"/>
                      <a:r>
                        <a:rPr lang="en-US" sz="700" b="0" i="0" u="none" strike="noStrike">
                          <a:solidFill>
                            <a:srgbClr val="000000"/>
                          </a:solidFill>
                          <a:effectLst/>
                          <a:latin typeface="Calibri" panose="020F0502020204030204" pitchFamily="34" charset="0"/>
                        </a:rPr>
                        <a:t>G4</a:t>
                      </a:r>
                    </a:p>
                  </a:txBody>
                  <a:tcPr marL="7146" marR="7146" marT="7146" marB="0" anchor="ctr">
                    <a:lnL>
                      <a:noFill/>
                    </a:lnL>
                    <a:lnR>
                      <a:noFill/>
                    </a:lnR>
                    <a:lnT>
                      <a:noFill/>
                    </a:lnT>
                    <a:lnB>
                      <a:noFill/>
                    </a:lnB>
                  </a:tcPr>
                </a:tc>
                <a:tc>
                  <a:txBody>
                    <a:bodyPr/>
                    <a:lstStyle/>
                    <a:p>
                      <a:pPr algn="l" fontAlgn="ctr"/>
                      <a:r>
                        <a:rPr lang="en-US" sz="700" b="0" i="0" u="none" strike="noStrike">
                          <a:solidFill>
                            <a:srgbClr val="000000"/>
                          </a:solidFill>
                          <a:effectLst/>
                          <a:latin typeface="Calibri" panose="020F0502020204030204" pitchFamily="34" charset="0"/>
                        </a:rPr>
                        <a:t>Irvington</a:t>
                      </a:r>
                    </a:p>
                  </a:txBody>
                  <a:tcPr marL="7146" marR="7146" marT="7146" marB="0" anchor="ctr">
                    <a:lnL>
                      <a:noFill/>
                    </a:lnL>
                    <a:lnR>
                      <a:noFill/>
                    </a:lnR>
                    <a:lnT>
                      <a:noFill/>
                    </a:lnT>
                    <a:lnB>
                      <a:noFill/>
                    </a:lnB>
                  </a:tcPr>
                </a:tc>
                <a:tc>
                  <a:txBody>
                    <a:bodyPr/>
                    <a:lstStyle/>
                    <a:p>
                      <a:pPr algn="ctr" fontAlgn="ctr"/>
                      <a:r>
                        <a:rPr lang="en-US" sz="700" b="0" i="0" u="none" strike="noStrike">
                          <a:solidFill>
                            <a:srgbClr val="000000"/>
                          </a:solidFill>
                          <a:effectLst/>
                          <a:latin typeface="Calibri" panose="020F0502020204030204" pitchFamily="34" charset="0"/>
                        </a:rPr>
                        <a:t>K-8</a:t>
                      </a:r>
                    </a:p>
                  </a:txBody>
                  <a:tcPr marL="7146" marR="7146" marT="7146" marB="0" anchor="ctr">
                    <a:lnL>
                      <a:noFill/>
                    </a:lnL>
                    <a:lnR>
                      <a:noFill/>
                    </a:lnR>
                    <a:lnT>
                      <a:noFill/>
                    </a:lnT>
                    <a:lnB>
                      <a:noFill/>
                    </a:lnB>
                  </a:tcPr>
                </a:tc>
                <a:tc>
                  <a:txBody>
                    <a:bodyPr/>
                    <a:lstStyle/>
                    <a:p>
                      <a:pPr algn="ctr" fontAlgn="ctr"/>
                      <a:r>
                        <a:rPr lang="en-US" sz="700" b="0" i="0" u="none" strike="noStrike">
                          <a:solidFill>
                            <a:srgbClr val="000000"/>
                          </a:solidFill>
                          <a:effectLst/>
                          <a:latin typeface="Calibri" panose="020F0502020204030204" pitchFamily="34" charset="0"/>
                        </a:rPr>
                        <a:t>Grant</a:t>
                      </a:r>
                    </a:p>
                  </a:txBody>
                  <a:tcPr marL="7146" marR="7146" marT="7146" marB="0" anchor="ctr">
                    <a:lnL>
                      <a:noFill/>
                    </a:lnL>
                    <a:lnR>
                      <a:noFill/>
                    </a:lnR>
                    <a:lnT>
                      <a:noFill/>
                    </a:lnT>
                    <a:lnB>
                      <a:noFill/>
                    </a:lnB>
                  </a:tcPr>
                </a:tc>
                <a:tc>
                  <a:txBody>
                    <a:bodyPr/>
                    <a:lstStyle/>
                    <a:p>
                      <a:pPr algn="ctr" fontAlgn="ctr"/>
                      <a:endParaRPr lang="en-US" sz="700" b="0" i="0" u="none" strike="noStrike">
                        <a:solidFill>
                          <a:srgbClr val="000000"/>
                        </a:solidFill>
                        <a:effectLst/>
                        <a:latin typeface="Calibri" panose="020F0502020204030204" pitchFamily="34" charset="0"/>
                      </a:endParaRPr>
                    </a:p>
                  </a:txBody>
                  <a:tcPr marL="7146" marR="7146" marT="7146" marB="0" anchor="ctr">
                    <a:lnL>
                      <a:noFill/>
                    </a:lnL>
                    <a:lnR>
                      <a:noFill/>
                    </a:lnR>
                    <a:lnT>
                      <a:noFill/>
                    </a:lnT>
                    <a:lnB>
                      <a:noFill/>
                    </a:lnB>
                  </a:tcPr>
                </a:tc>
                <a:extLst>
                  <a:ext uri="{0D108BD9-81ED-4DB2-BD59-A6C34878D82A}">
                    <a16:rowId xmlns:a16="http://schemas.microsoft.com/office/drawing/2014/main" val="3659778959"/>
                  </a:ext>
                </a:extLst>
              </a:tr>
              <a:tr h="137672">
                <a:tc>
                  <a:txBody>
                    <a:bodyPr/>
                    <a:lstStyle/>
                    <a:p>
                      <a:pPr algn="ctr" fontAlgn="ctr"/>
                      <a:r>
                        <a:rPr lang="en-US" sz="700" b="0" i="0" u="none" strike="noStrike">
                          <a:solidFill>
                            <a:srgbClr val="000000"/>
                          </a:solidFill>
                          <a:effectLst/>
                          <a:latin typeface="Calibri" panose="020F0502020204030204" pitchFamily="34" charset="0"/>
                        </a:rPr>
                        <a:t>G4</a:t>
                      </a:r>
                    </a:p>
                  </a:txBody>
                  <a:tcPr marL="7146" marR="7146" marT="7146" marB="0" anchor="ctr">
                    <a:lnL>
                      <a:noFill/>
                    </a:lnL>
                    <a:lnR>
                      <a:noFill/>
                    </a:lnR>
                    <a:lnT>
                      <a:noFill/>
                    </a:lnT>
                    <a:lnB>
                      <a:noFill/>
                    </a:lnB>
                  </a:tcPr>
                </a:tc>
                <a:tc>
                  <a:txBody>
                    <a:bodyPr/>
                    <a:lstStyle/>
                    <a:p>
                      <a:pPr algn="l" fontAlgn="ctr"/>
                      <a:r>
                        <a:rPr lang="en-US" sz="700" b="0" i="0" u="none" strike="noStrike">
                          <a:solidFill>
                            <a:srgbClr val="000000"/>
                          </a:solidFill>
                          <a:effectLst/>
                          <a:latin typeface="Calibri" panose="020F0502020204030204" pitchFamily="34" charset="0"/>
                        </a:rPr>
                        <a:t>Laurelhurst</a:t>
                      </a:r>
                    </a:p>
                  </a:txBody>
                  <a:tcPr marL="7146" marR="7146" marT="7146" marB="0" anchor="ctr">
                    <a:lnL>
                      <a:noFill/>
                    </a:lnL>
                    <a:lnR>
                      <a:noFill/>
                    </a:lnR>
                    <a:lnT>
                      <a:noFill/>
                    </a:lnT>
                    <a:lnB>
                      <a:noFill/>
                    </a:lnB>
                  </a:tcPr>
                </a:tc>
                <a:tc>
                  <a:txBody>
                    <a:bodyPr/>
                    <a:lstStyle/>
                    <a:p>
                      <a:pPr algn="ctr" fontAlgn="ctr"/>
                      <a:r>
                        <a:rPr lang="en-US" sz="700" b="0" i="0" u="none" strike="noStrike">
                          <a:solidFill>
                            <a:srgbClr val="000000"/>
                          </a:solidFill>
                          <a:effectLst/>
                          <a:latin typeface="Calibri" panose="020F0502020204030204" pitchFamily="34" charset="0"/>
                        </a:rPr>
                        <a:t>K-8</a:t>
                      </a:r>
                    </a:p>
                  </a:txBody>
                  <a:tcPr marL="7146" marR="7146" marT="7146" marB="0" anchor="ctr">
                    <a:lnL>
                      <a:noFill/>
                    </a:lnL>
                    <a:lnR>
                      <a:noFill/>
                    </a:lnR>
                    <a:lnT>
                      <a:noFill/>
                    </a:lnT>
                    <a:lnB>
                      <a:noFill/>
                    </a:lnB>
                  </a:tcPr>
                </a:tc>
                <a:tc>
                  <a:txBody>
                    <a:bodyPr/>
                    <a:lstStyle/>
                    <a:p>
                      <a:pPr algn="ctr" fontAlgn="ctr"/>
                      <a:r>
                        <a:rPr lang="en-US" sz="700" b="0" i="0" u="none" strike="noStrike">
                          <a:solidFill>
                            <a:srgbClr val="000000"/>
                          </a:solidFill>
                          <a:effectLst/>
                          <a:latin typeface="Calibri" panose="020F0502020204030204" pitchFamily="34" charset="0"/>
                        </a:rPr>
                        <a:t>Grant</a:t>
                      </a:r>
                    </a:p>
                  </a:txBody>
                  <a:tcPr marL="7146" marR="7146" marT="7146" marB="0" anchor="ctr">
                    <a:lnL>
                      <a:noFill/>
                    </a:lnL>
                    <a:lnR>
                      <a:noFill/>
                    </a:lnR>
                    <a:lnT>
                      <a:noFill/>
                    </a:lnT>
                    <a:lnB>
                      <a:noFill/>
                    </a:lnB>
                  </a:tcPr>
                </a:tc>
                <a:tc>
                  <a:txBody>
                    <a:bodyPr/>
                    <a:lstStyle/>
                    <a:p>
                      <a:pPr algn="ctr" fontAlgn="ctr"/>
                      <a:endParaRPr lang="en-US" sz="700" b="0" i="0" u="none" strike="noStrike">
                        <a:solidFill>
                          <a:srgbClr val="000000"/>
                        </a:solidFill>
                        <a:effectLst/>
                        <a:latin typeface="Calibri" panose="020F0502020204030204" pitchFamily="34" charset="0"/>
                      </a:endParaRPr>
                    </a:p>
                  </a:txBody>
                  <a:tcPr marL="7146" marR="7146" marT="7146" marB="0" anchor="ctr">
                    <a:lnL>
                      <a:noFill/>
                    </a:lnL>
                    <a:lnR>
                      <a:noFill/>
                    </a:lnR>
                    <a:lnT>
                      <a:noFill/>
                    </a:lnT>
                    <a:lnB>
                      <a:noFill/>
                    </a:lnB>
                  </a:tcPr>
                </a:tc>
                <a:extLst>
                  <a:ext uri="{0D108BD9-81ED-4DB2-BD59-A6C34878D82A}">
                    <a16:rowId xmlns:a16="http://schemas.microsoft.com/office/drawing/2014/main" val="4175689258"/>
                  </a:ext>
                </a:extLst>
              </a:tr>
              <a:tr h="137672">
                <a:tc>
                  <a:txBody>
                    <a:bodyPr/>
                    <a:lstStyle/>
                    <a:p>
                      <a:pPr algn="ctr" fontAlgn="ctr"/>
                      <a:r>
                        <a:rPr lang="en-US" sz="700" b="0" i="0" u="none" strike="noStrike">
                          <a:solidFill>
                            <a:srgbClr val="000000"/>
                          </a:solidFill>
                          <a:effectLst/>
                          <a:latin typeface="Calibri" panose="020F0502020204030204" pitchFamily="34" charset="0"/>
                        </a:rPr>
                        <a:t>G4</a:t>
                      </a:r>
                    </a:p>
                  </a:txBody>
                  <a:tcPr marL="7146" marR="7146" marT="7146" marB="0" anchor="ctr">
                    <a:lnL>
                      <a:noFill/>
                    </a:lnL>
                    <a:lnR>
                      <a:noFill/>
                    </a:lnR>
                    <a:lnT>
                      <a:noFill/>
                    </a:lnT>
                    <a:lnB>
                      <a:noFill/>
                    </a:lnB>
                  </a:tcPr>
                </a:tc>
                <a:tc>
                  <a:txBody>
                    <a:bodyPr/>
                    <a:lstStyle/>
                    <a:p>
                      <a:pPr algn="l" fontAlgn="ctr"/>
                      <a:r>
                        <a:rPr lang="en-US" sz="700" b="0" i="0" u="none" strike="noStrike">
                          <a:solidFill>
                            <a:srgbClr val="000000"/>
                          </a:solidFill>
                          <a:effectLst/>
                          <a:latin typeface="Calibri" panose="020F0502020204030204" pitchFamily="34" charset="0"/>
                        </a:rPr>
                        <a:t>Lee</a:t>
                      </a:r>
                    </a:p>
                  </a:txBody>
                  <a:tcPr marL="7146" marR="7146" marT="7146" marB="0" anchor="ctr">
                    <a:lnL>
                      <a:noFill/>
                    </a:lnL>
                    <a:lnR>
                      <a:noFill/>
                    </a:lnR>
                    <a:lnT>
                      <a:noFill/>
                    </a:lnT>
                    <a:lnB>
                      <a:noFill/>
                    </a:lnB>
                    <a:solidFill>
                      <a:srgbClr val="A9D08E"/>
                    </a:solidFill>
                  </a:tcPr>
                </a:tc>
                <a:tc>
                  <a:txBody>
                    <a:bodyPr/>
                    <a:lstStyle/>
                    <a:p>
                      <a:pPr algn="ctr" fontAlgn="ctr"/>
                      <a:r>
                        <a:rPr lang="en-US" sz="700" b="0" i="0" u="none" strike="noStrike">
                          <a:solidFill>
                            <a:srgbClr val="000000"/>
                          </a:solidFill>
                          <a:effectLst/>
                          <a:latin typeface="Calibri" panose="020F0502020204030204" pitchFamily="34" charset="0"/>
                        </a:rPr>
                        <a:t>K-8</a:t>
                      </a:r>
                    </a:p>
                  </a:txBody>
                  <a:tcPr marL="7146" marR="7146" marT="7146" marB="0" anchor="ctr">
                    <a:lnL>
                      <a:noFill/>
                    </a:lnL>
                    <a:lnR>
                      <a:noFill/>
                    </a:lnR>
                    <a:lnT>
                      <a:noFill/>
                    </a:lnT>
                    <a:lnB>
                      <a:noFill/>
                    </a:lnB>
                  </a:tcPr>
                </a:tc>
                <a:tc>
                  <a:txBody>
                    <a:bodyPr/>
                    <a:lstStyle/>
                    <a:p>
                      <a:pPr algn="ctr" fontAlgn="ctr"/>
                      <a:r>
                        <a:rPr lang="en-US" sz="700" b="0" i="0" u="none" strike="noStrike">
                          <a:solidFill>
                            <a:srgbClr val="000000"/>
                          </a:solidFill>
                          <a:effectLst/>
                          <a:latin typeface="Calibri" panose="020F0502020204030204" pitchFamily="34" charset="0"/>
                        </a:rPr>
                        <a:t>Madison</a:t>
                      </a:r>
                    </a:p>
                  </a:txBody>
                  <a:tcPr marL="7146" marR="7146" marT="7146" marB="0" anchor="ctr">
                    <a:lnL>
                      <a:noFill/>
                    </a:lnL>
                    <a:lnR>
                      <a:noFill/>
                    </a:lnR>
                    <a:lnT>
                      <a:noFill/>
                    </a:lnT>
                    <a:lnB>
                      <a:noFill/>
                    </a:lnB>
                  </a:tcPr>
                </a:tc>
                <a:tc>
                  <a:txBody>
                    <a:bodyPr/>
                    <a:lstStyle/>
                    <a:p>
                      <a:pPr algn="ctr" fontAlgn="ctr"/>
                      <a:r>
                        <a:rPr lang="en-US" sz="700" b="0" i="0" u="none" strike="noStrike">
                          <a:solidFill>
                            <a:srgbClr val="000000"/>
                          </a:solidFill>
                          <a:effectLst/>
                          <a:latin typeface="Calibri" panose="020F0502020204030204" pitchFamily="34" charset="0"/>
                        </a:rPr>
                        <a:t>Yes</a:t>
                      </a:r>
                    </a:p>
                  </a:txBody>
                  <a:tcPr marL="7146" marR="7146" marT="7146" marB="0" anchor="ctr">
                    <a:lnL>
                      <a:noFill/>
                    </a:lnL>
                    <a:lnR>
                      <a:noFill/>
                    </a:lnR>
                    <a:lnT>
                      <a:noFill/>
                    </a:lnT>
                    <a:lnB>
                      <a:noFill/>
                    </a:lnB>
                  </a:tcPr>
                </a:tc>
                <a:extLst>
                  <a:ext uri="{0D108BD9-81ED-4DB2-BD59-A6C34878D82A}">
                    <a16:rowId xmlns:a16="http://schemas.microsoft.com/office/drawing/2014/main" val="993059901"/>
                  </a:ext>
                </a:extLst>
              </a:tr>
              <a:tr h="137672">
                <a:tc>
                  <a:txBody>
                    <a:bodyPr/>
                    <a:lstStyle/>
                    <a:p>
                      <a:pPr algn="ctr" fontAlgn="ctr"/>
                      <a:r>
                        <a:rPr lang="en-US" sz="700" b="0" i="0" u="none" strike="noStrike">
                          <a:solidFill>
                            <a:srgbClr val="000000"/>
                          </a:solidFill>
                          <a:effectLst/>
                          <a:latin typeface="Calibri" panose="020F0502020204030204" pitchFamily="34" charset="0"/>
                        </a:rPr>
                        <a:t>G4</a:t>
                      </a:r>
                    </a:p>
                  </a:txBody>
                  <a:tcPr marL="7146" marR="7146" marT="7146" marB="0" anchor="ctr">
                    <a:lnL>
                      <a:noFill/>
                    </a:lnL>
                    <a:lnR>
                      <a:noFill/>
                    </a:lnR>
                    <a:lnT>
                      <a:noFill/>
                    </a:lnT>
                    <a:lnB>
                      <a:noFill/>
                    </a:lnB>
                  </a:tcPr>
                </a:tc>
                <a:tc>
                  <a:txBody>
                    <a:bodyPr/>
                    <a:lstStyle/>
                    <a:p>
                      <a:pPr algn="l" fontAlgn="ctr"/>
                      <a:r>
                        <a:rPr lang="en-US" sz="700" b="0" i="0" u="none" strike="noStrike">
                          <a:solidFill>
                            <a:srgbClr val="000000"/>
                          </a:solidFill>
                          <a:effectLst/>
                          <a:latin typeface="Calibri" panose="020F0502020204030204" pitchFamily="34" charset="0"/>
                        </a:rPr>
                        <a:t>Madison</a:t>
                      </a:r>
                    </a:p>
                  </a:txBody>
                  <a:tcPr marL="7146" marR="7146" marT="7146" marB="0" anchor="ctr">
                    <a:lnL>
                      <a:noFill/>
                    </a:lnL>
                    <a:lnR>
                      <a:noFill/>
                    </a:lnR>
                    <a:lnT>
                      <a:noFill/>
                    </a:lnT>
                    <a:lnB>
                      <a:noFill/>
                    </a:lnB>
                  </a:tcPr>
                </a:tc>
                <a:tc>
                  <a:txBody>
                    <a:bodyPr/>
                    <a:lstStyle/>
                    <a:p>
                      <a:pPr algn="ctr" fontAlgn="ctr"/>
                      <a:r>
                        <a:rPr lang="en-US" sz="700" b="0" i="0" u="none" strike="noStrike">
                          <a:solidFill>
                            <a:srgbClr val="000000"/>
                          </a:solidFill>
                          <a:effectLst/>
                          <a:latin typeface="Calibri" panose="020F0502020204030204" pitchFamily="34" charset="0"/>
                        </a:rPr>
                        <a:t>High School</a:t>
                      </a:r>
                    </a:p>
                  </a:txBody>
                  <a:tcPr marL="7146" marR="7146" marT="7146" marB="0" anchor="ctr">
                    <a:lnL>
                      <a:noFill/>
                    </a:lnL>
                    <a:lnR>
                      <a:noFill/>
                    </a:lnR>
                    <a:lnT>
                      <a:noFill/>
                    </a:lnT>
                    <a:lnB>
                      <a:noFill/>
                    </a:lnB>
                  </a:tcPr>
                </a:tc>
                <a:tc>
                  <a:txBody>
                    <a:bodyPr/>
                    <a:lstStyle/>
                    <a:p>
                      <a:pPr algn="ctr" fontAlgn="ctr"/>
                      <a:r>
                        <a:rPr lang="en-US" sz="700" b="0" i="0" u="none" strike="noStrike">
                          <a:solidFill>
                            <a:srgbClr val="000000"/>
                          </a:solidFill>
                          <a:effectLst/>
                          <a:latin typeface="Calibri" panose="020F0502020204030204" pitchFamily="34" charset="0"/>
                        </a:rPr>
                        <a:t>Madison</a:t>
                      </a:r>
                    </a:p>
                  </a:txBody>
                  <a:tcPr marL="7146" marR="7146" marT="7146" marB="0" anchor="ctr">
                    <a:lnL>
                      <a:noFill/>
                    </a:lnL>
                    <a:lnR>
                      <a:noFill/>
                    </a:lnR>
                    <a:lnT>
                      <a:noFill/>
                    </a:lnT>
                    <a:lnB>
                      <a:noFill/>
                    </a:lnB>
                  </a:tcPr>
                </a:tc>
                <a:tc>
                  <a:txBody>
                    <a:bodyPr/>
                    <a:lstStyle/>
                    <a:p>
                      <a:pPr algn="ctr" fontAlgn="ctr"/>
                      <a:endParaRPr lang="en-US" sz="700" b="0" i="0" u="none" strike="noStrike">
                        <a:solidFill>
                          <a:srgbClr val="000000"/>
                        </a:solidFill>
                        <a:effectLst/>
                        <a:latin typeface="Calibri" panose="020F0502020204030204" pitchFamily="34" charset="0"/>
                      </a:endParaRPr>
                    </a:p>
                  </a:txBody>
                  <a:tcPr marL="7146" marR="7146" marT="7146" marB="0" anchor="ctr">
                    <a:lnL>
                      <a:noFill/>
                    </a:lnL>
                    <a:lnR>
                      <a:noFill/>
                    </a:lnR>
                    <a:lnT>
                      <a:noFill/>
                    </a:lnT>
                    <a:lnB>
                      <a:noFill/>
                    </a:lnB>
                  </a:tcPr>
                </a:tc>
                <a:extLst>
                  <a:ext uri="{0D108BD9-81ED-4DB2-BD59-A6C34878D82A}">
                    <a16:rowId xmlns:a16="http://schemas.microsoft.com/office/drawing/2014/main" val="1840522498"/>
                  </a:ext>
                </a:extLst>
              </a:tr>
              <a:tr h="137672">
                <a:tc>
                  <a:txBody>
                    <a:bodyPr/>
                    <a:lstStyle/>
                    <a:p>
                      <a:pPr algn="ctr" fontAlgn="ctr"/>
                      <a:r>
                        <a:rPr lang="en-US" sz="700" b="0" i="0" u="none" strike="noStrike">
                          <a:solidFill>
                            <a:srgbClr val="000000"/>
                          </a:solidFill>
                          <a:effectLst/>
                          <a:latin typeface="Calibri" panose="020F0502020204030204" pitchFamily="34" charset="0"/>
                        </a:rPr>
                        <a:t>G4</a:t>
                      </a:r>
                    </a:p>
                  </a:txBody>
                  <a:tcPr marL="7146" marR="7146" marT="7146" marB="0" anchor="ctr">
                    <a:lnL>
                      <a:noFill/>
                    </a:lnL>
                    <a:lnR>
                      <a:noFill/>
                    </a:lnR>
                    <a:lnT>
                      <a:noFill/>
                    </a:lnT>
                    <a:lnB>
                      <a:noFill/>
                    </a:lnB>
                  </a:tcPr>
                </a:tc>
                <a:tc>
                  <a:txBody>
                    <a:bodyPr/>
                    <a:lstStyle/>
                    <a:p>
                      <a:pPr algn="l" fontAlgn="ctr"/>
                      <a:r>
                        <a:rPr lang="en-US" sz="700" b="0" i="0" u="none" strike="noStrike">
                          <a:solidFill>
                            <a:srgbClr val="000000"/>
                          </a:solidFill>
                          <a:effectLst/>
                          <a:latin typeface="Calibri" panose="020F0502020204030204" pitchFamily="34" charset="0"/>
                        </a:rPr>
                        <a:t>Mt Tabor</a:t>
                      </a:r>
                    </a:p>
                  </a:txBody>
                  <a:tcPr marL="7146" marR="7146" marT="7146" marB="0" anchor="ctr">
                    <a:lnL>
                      <a:noFill/>
                    </a:lnL>
                    <a:lnR>
                      <a:noFill/>
                    </a:lnR>
                    <a:lnT>
                      <a:noFill/>
                    </a:lnT>
                    <a:lnB>
                      <a:noFill/>
                    </a:lnB>
                  </a:tcPr>
                </a:tc>
                <a:tc>
                  <a:txBody>
                    <a:bodyPr/>
                    <a:lstStyle/>
                    <a:p>
                      <a:pPr algn="ctr" fontAlgn="ctr"/>
                      <a:r>
                        <a:rPr lang="en-US" sz="700" b="0" i="0" u="none" strike="noStrike">
                          <a:solidFill>
                            <a:srgbClr val="000000"/>
                          </a:solidFill>
                          <a:effectLst/>
                          <a:latin typeface="Calibri" panose="020F0502020204030204" pitchFamily="34" charset="0"/>
                        </a:rPr>
                        <a:t>Middle School</a:t>
                      </a:r>
                    </a:p>
                  </a:txBody>
                  <a:tcPr marL="7146" marR="7146" marT="7146" marB="0" anchor="ctr">
                    <a:lnL>
                      <a:noFill/>
                    </a:lnL>
                    <a:lnR>
                      <a:noFill/>
                    </a:lnR>
                    <a:lnT>
                      <a:noFill/>
                    </a:lnT>
                    <a:lnB>
                      <a:noFill/>
                    </a:lnB>
                  </a:tcPr>
                </a:tc>
                <a:tc>
                  <a:txBody>
                    <a:bodyPr/>
                    <a:lstStyle/>
                    <a:p>
                      <a:pPr algn="ctr" fontAlgn="ctr"/>
                      <a:r>
                        <a:rPr lang="en-US" sz="700" b="0" i="0" u="none" strike="noStrike">
                          <a:solidFill>
                            <a:srgbClr val="000000"/>
                          </a:solidFill>
                          <a:effectLst/>
                          <a:latin typeface="Calibri" panose="020F0502020204030204" pitchFamily="34" charset="0"/>
                        </a:rPr>
                        <a:t>Franklin</a:t>
                      </a:r>
                    </a:p>
                  </a:txBody>
                  <a:tcPr marL="7146" marR="7146" marT="7146" marB="0" anchor="ctr">
                    <a:lnL>
                      <a:noFill/>
                    </a:lnL>
                    <a:lnR>
                      <a:noFill/>
                    </a:lnR>
                    <a:lnT>
                      <a:noFill/>
                    </a:lnT>
                    <a:lnB>
                      <a:noFill/>
                    </a:lnB>
                  </a:tcPr>
                </a:tc>
                <a:tc>
                  <a:txBody>
                    <a:bodyPr/>
                    <a:lstStyle/>
                    <a:p>
                      <a:pPr algn="ctr" fontAlgn="ctr"/>
                      <a:endParaRPr lang="en-US" sz="700" b="0" i="0" u="none" strike="noStrike">
                        <a:solidFill>
                          <a:srgbClr val="000000"/>
                        </a:solidFill>
                        <a:effectLst/>
                        <a:latin typeface="Calibri" panose="020F0502020204030204" pitchFamily="34" charset="0"/>
                      </a:endParaRPr>
                    </a:p>
                  </a:txBody>
                  <a:tcPr marL="7146" marR="7146" marT="7146" marB="0" anchor="ctr">
                    <a:lnL>
                      <a:noFill/>
                    </a:lnL>
                    <a:lnR>
                      <a:noFill/>
                    </a:lnR>
                    <a:lnT>
                      <a:noFill/>
                    </a:lnT>
                    <a:lnB>
                      <a:noFill/>
                    </a:lnB>
                  </a:tcPr>
                </a:tc>
                <a:extLst>
                  <a:ext uri="{0D108BD9-81ED-4DB2-BD59-A6C34878D82A}">
                    <a16:rowId xmlns:a16="http://schemas.microsoft.com/office/drawing/2014/main" val="564172304"/>
                  </a:ext>
                </a:extLst>
              </a:tr>
              <a:tr h="137672">
                <a:tc>
                  <a:txBody>
                    <a:bodyPr/>
                    <a:lstStyle/>
                    <a:p>
                      <a:pPr algn="ctr" fontAlgn="ctr"/>
                      <a:r>
                        <a:rPr lang="en-US" sz="700" b="0" i="0" u="none" strike="noStrike">
                          <a:solidFill>
                            <a:srgbClr val="000000"/>
                          </a:solidFill>
                          <a:effectLst/>
                          <a:latin typeface="Calibri" panose="020F0502020204030204" pitchFamily="34" charset="0"/>
                        </a:rPr>
                        <a:t>G4</a:t>
                      </a:r>
                    </a:p>
                  </a:txBody>
                  <a:tcPr marL="7146" marR="7146" marT="7146" marB="0" anchor="ctr">
                    <a:lnL>
                      <a:noFill/>
                    </a:lnL>
                    <a:lnR>
                      <a:noFill/>
                    </a:lnR>
                    <a:lnT>
                      <a:noFill/>
                    </a:lnT>
                    <a:lnB>
                      <a:noFill/>
                    </a:lnB>
                  </a:tcPr>
                </a:tc>
                <a:tc>
                  <a:txBody>
                    <a:bodyPr/>
                    <a:lstStyle/>
                    <a:p>
                      <a:pPr algn="l" fontAlgn="ctr"/>
                      <a:r>
                        <a:rPr lang="en-US" sz="700" b="0" i="0" u="none" strike="noStrike">
                          <a:solidFill>
                            <a:srgbClr val="000000"/>
                          </a:solidFill>
                          <a:effectLst/>
                          <a:latin typeface="Calibri" panose="020F0502020204030204" pitchFamily="34" charset="0"/>
                        </a:rPr>
                        <a:t>Sabin</a:t>
                      </a:r>
                    </a:p>
                  </a:txBody>
                  <a:tcPr marL="7146" marR="7146" marT="7146" marB="0" anchor="ctr">
                    <a:lnL>
                      <a:noFill/>
                    </a:lnL>
                    <a:lnR>
                      <a:noFill/>
                    </a:lnR>
                    <a:lnT>
                      <a:noFill/>
                    </a:lnT>
                    <a:lnB>
                      <a:noFill/>
                    </a:lnB>
                  </a:tcPr>
                </a:tc>
                <a:tc>
                  <a:txBody>
                    <a:bodyPr/>
                    <a:lstStyle/>
                    <a:p>
                      <a:pPr algn="ctr" fontAlgn="ctr"/>
                      <a:r>
                        <a:rPr lang="en-US" sz="700" b="0" i="0" u="none" strike="noStrike">
                          <a:solidFill>
                            <a:srgbClr val="000000"/>
                          </a:solidFill>
                          <a:effectLst/>
                          <a:latin typeface="Calibri" panose="020F0502020204030204" pitchFamily="34" charset="0"/>
                        </a:rPr>
                        <a:t>K-8</a:t>
                      </a:r>
                    </a:p>
                  </a:txBody>
                  <a:tcPr marL="7146" marR="7146" marT="7146" marB="0" anchor="ctr">
                    <a:lnL>
                      <a:noFill/>
                    </a:lnL>
                    <a:lnR>
                      <a:noFill/>
                    </a:lnR>
                    <a:lnT>
                      <a:noFill/>
                    </a:lnT>
                    <a:lnB>
                      <a:noFill/>
                    </a:lnB>
                  </a:tcPr>
                </a:tc>
                <a:tc>
                  <a:txBody>
                    <a:bodyPr/>
                    <a:lstStyle/>
                    <a:p>
                      <a:pPr algn="ctr" fontAlgn="ctr"/>
                      <a:r>
                        <a:rPr lang="en-US" sz="700" b="0" i="0" u="none" strike="noStrike">
                          <a:solidFill>
                            <a:srgbClr val="000000"/>
                          </a:solidFill>
                          <a:effectLst/>
                          <a:latin typeface="Calibri" panose="020F0502020204030204" pitchFamily="34" charset="0"/>
                        </a:rPr>
                        <a:t>Grant</a:t>
                      </a:r>
                    </a:p>
                  </a:txBody>
                  <a:tcPr marL="7146" marR="7146" marT="7146" marB="0" anchor="ctr">
                    <a:lnL>
                      <a:noFill/>
                    </a:lnL>
                    <a:lnR>
                      <a:noFill/>
                    </a:lnR>
                    <a:lnT>
                      <a:noFill/>
                    </a:lnT>
                    <a:lnB>
                      <a:noFill/>
                    </a:lnB>
                  </a:tcPr>
                </a:tc>
                <a:tc>
                  <a:txBody>
                    <a:bodyPr/>
                    <a:lstStyle/>
                    <a:p>
                      <a:pPr algn="ctr" fontAlgn="ctr"/>
                      <a:endParaRPr lang="en-US" sz="700" b="0" i="0" u="none" strike="noStrike">
                        <a:solidFill>
                          <a:srgbClr val="000000"/>
                        </a:solidFill>
                        <a:effectLst/>
                        <a:latin typeface="Calibri" panose="020F0502020204030204" pitchFamily="34" charset="0"/>
                      </a:endParaRPr>
                    </a:p>
                  </a:txBody>
                  <a:tcPr marL="7146" marR="7146" marT="7146" marB="0" anchor="ctr">
                    <a:lnL>
                      <a:noFill/>
                    </a:lnL>
                    <a:lnR>
                      <a:noFill/>
                    </a:lnR>
                    <a:lnT>
                      <a:noFill/>
                    </a:lnT>
                    <a:lnB>
                      <a:noFill/>
                    </a:lnB>
                  </a:tcPr>
                </a:tc>
                <a:extLst>
                  <a:ext uri="{0D108BD9-81ED-4DB2-BD59-A6C34878D82A}">
                    <a16:rowId xmlns:a16="http://schemas.microsoft.com/office/drawing/2014/main" val="2111965354"/>
                  </a:ext>
                </a:extLst>
              </a:tr>
              <a:tr h="137672">
                <a:tc>
                  <a:txBody>
                    <a:bodyPr/>
                    <a:lstStyle/>
                    <a:p>
                      <a:pPr algn="ctr" fontAlgn="ctr"/>
                      <a:r>
                        <a:rPr lang="en-US" sz="700" b="0" i="0" u="none" strike="noStrike">
                          <a:solidFill>
                            <a:srgbClr val="000000"/>
                          </a:solidFill>
                          <a:effectLst/>
                          <a:latin typeface="Calibri" panose="020F0502020204030204" pitchFamily="34" charset="0"/>
                        </a:rPr>
                        <a:t>G4</a:t>
                      </a:r>
                    </a:p>
                  </a:txBody>
                  <a:tcPr marL="7146" marR="7146" marT="7146" marB="0" anchor="ctr">
                    <a:lnL>
                      <a:noFill/>
                    </a:lnL>
                    <a:lnR>
                      <a:noFill/>
                    </a:lnR>
                    <a:lnT>
                      <a:noFill/>
                    </a:lnT>
                    <a:lnB>
                      <a:noFill/>
                    </a:lnB>
                  </a:tcPr>
                </a:tc>
                <a:tc>
                  <a:txBody>
                    <a:bodyPr/>
                    <a:lstStyle/>
                    <a:p>
                      <a:pPr algn="l" fontAlgn="ctr"/>
                      <a:r>
                        <a:rPr lang="en-US" sz="700" b="0" i="0" u="none" strike="noStrike">
                          <a:solidFill>
                            <a:srgbClr val="000000"/>
                          </a:solidFill>
                          <a:effectLst/>
                          <a:latin typeface="Calibri" panose="020F0502020204030204" pitchFamily="34" charset="0"/>
                        </a:rPr>
                        <a:t>Scott</a:t>
                      </a:r>
                    </a:p>
                  </a:txBody>
                  <a:tcPr marL="7146" marR="7146" marT="7146" marB="0" anchor="ctr">
                    <a:lnL>
                      <a:noFill/>
                    </a:lnL>
                    <a:lnR>
                      <a:noFill/>
                    </a:lnR>
                    <a:lnT>
                      <a:noFill/>
                    </a:lnT>
                    <a:lnB>
                      <a:noFill/>
                    </a:lnB>
                    <a:solidFill>
                      <a:srgbClr val="A9D08E"/>
                    </a:solidFill>
                  </a:tcPr>
                </a:tc>
                <a:tc>
                  <a:txBody>
                    <a:bodyPr/>
                    <a:lstStyle/>
                    <a:p>
                      <a:pPr algn="ctr" fontAlgn="ctr"/>
                      <a:r>
                        <a:rPr lang="en-US" sz="700" b="0" i="0" u="none" strike="noStrike">
                          <a:solidFill>
                            <a:srgbClr val="000000"/>
                          </a:solidFill>
                          <a:effectLst/>
                          <a:latin typeface="Calibri" panose="020F0502020204030204" pitchFamily="34" charset="0"/>
                        </a:rPr>
                        <a:t>K-8</a:t>
                      </a:r>
                    </a:p>
                  </a:txBody>
                  <a:tcPr marL="7146" marR="7146" marT="7146" marB="0" anchor="ctr">
                    <a:lnL>
                      <a:noFill/>
                    </a:lnL>
                    <a:lnR>
                      <a:noFill/>
                    </a:lnR>
                    <a:lnT>
                      <a:noFill/>
                    </a:lnT>
                    <a:lnB>
                      <a:noFill/>
                    </a:lnB>
                  </a:tcPr>
                </a:tc>
                <a:tc>
                  <a:txBody>
                    <a:bodyPr/>
                    <a:lstStyle/>
                    <a:p>
                      <a:pPr algn="ctr" fontAlgn="ctr"/>
                      <a:r>
                        <a:rPr lang="en-US" sz="700" b="0" i="0" u="none" strike="noStrike">
                          <a:solidFill>
                            <a:srgbClr val="000000"/>
                          </a:solidFill>
                          <a:effectLst/>
                          <a:latin typeface="Calibri" panose="020F0502020204030204" pitchFamily="34" charset="0"/>
                        </a:rPr>
                        <a:t>Madison</a:t>
                      </a:r>
                    </a:p>
                  </a:txBody>
                  <a:tcPr marL="7146" marR="7146" marT="7146" marB="0" anchor="ctr">
                    <a:lnL>
                      <a:noFill/>
                    </a:lnL>
                    <a:lnR>
                      <a:noFill/>
                    </a:lnR>
                    <a:lnT>
                      <a:noFill/>
                    </a:lnT>
                    <a:lnB>
                      <a:noFill/>
                    </a:lnB>
                  </a:tcPr>
                </a:tc>
                <a:tc>
                  <a:txBody>
                    <a:bodyPr/>
                    <a:lstStyle/>
                    <a:p>
                      <a:pPr algn="ctr" fontAlgn="ctr"/>
                      <a:r>
                        <a:rPr lang="en-US" sz="700" b="0" i="0" u="none" strike="noStrike">
                          <a:solidFill>
                            <a:srgbClr val="000000"/>
                          </a:solidFill>
                          <a:effectLst/>
                          <a:latin typeface="Calibri" panose="020F0502020204030204" pitchFamily="34" charset="0"/>
                        </a:rPr>
                        <a:t>Yes</a:t>
                      </a:r>
                    </a:p>
                  </a:txBody>
                  <a:tcPr marL="7146" marR="7146" marT="7146" marB="0" anchor="ctr">
                    <a:lnL>
                      <a:noFill/>
                    </a:lnL>
                    <a:lnR>
                      <a:noFill/>
                    </a:lnR>
                    <a:lnT>
                      <a:noFill/>
                    </a:lnT>
                    <a:lnB>
                      <a:noFill/>
                    </a:lnB>
                  </a:tcPr>
                </a:tc>
                <a:extLst>
                  <a:ext uri="{0D108BD9-81ED-4DB2-BD59-A6C34878D82A}">
                    <a16:rowId xmlns:a16="http://schemas.microsoft.com/office/drawing/2014/main" val="2187962651"/>
                  </a:ext>
                </a:extLst>
              </a:tr>
              <a:tr h="137672">
                <a:tc>
                  <a:txBody>
                    <a:bodyPr/>
                    <a:lstStyle/>
                    <a:p>
                      <a:pPr algn="ctr" fontAlgn="ctr"/>
                      <a:r>
                        <a:rPr lang="en-US" sz="700" b="0" i="0" u="none" strike="noStrike">
                          <a:solidFill>
                            <a:srgbClr val="000000"/>
                          </a:solidFill>
                          <a:effectLst/>
                          <a:latin typeface="Calibri" panose="020F0502020204030204" pitchFamily="34" charset="0"/>
                        </a:rPr>
                        <a:t>G4</a:t>
                      </a:r>
                    </a:p>
                  </a:txBody>
                  <a:tcPr marL="7146" marR="7146" marT="7146" marB="0" anchor="ctr">
                    <a:lnL>
                      <a:noFill/>
                    </a:lnL>
                    <a:lnR>
                      <a:noFill/>
                    </a:lnR>
                    <a:lnT>
                      <a:noFill/>
                    </a:lnT>
                    <a:lnB>
                      <a:noFill/>
                    </a:lnB>
                  </a:tcPr>
                </a:tc>
                <a:tc>
                  <a:txBody>
                    <a:bodyPr/>
                    <a:lstStyle/>
                    <a:p>
                      <a:pPr algn="l" fontAlgn="ctr"/>
                      <a:r>
                        <a:rPr lang="en-US" sz="700" b="0" i="0" u="none" strike="noStrike">
                          <a:solidFill>
                            <a:srgbClr val="000000"/>
                          </a:solidFill>
                          <a:effectLst/>
                          <a:latin typeface="Calibri" panose="020F0502020204030204" pitchFamily="34" charset="0"/>
                        </a:rPr>
                        <a:t>Vestal</a:t>
                      </a:r>
                    </a:p>
                  </a:txBody>
                  <a:tcPr marL="7146" marR="7146" marT="7146" marB="0" anchor="ctr">
                    <a:lnL>
                      <a:noFill/>
                    </a:lnL>
                    <a:lnR>
                      <a:noFill/>
                    </a:lnR>
                    <a:lnT>
                      <a:noFill/>
                    </a:lnT>
                    <a:lnB>
                      <a:noFill/>
                    </a:lnB>
                    <a:solidFill>
                      <a:srgbClr val="A9D08E"/>
                    </a:solidFill>
                  </a:tcPr>
                </a:tc>
                <a:tc>
                  <a:txBody>
                    <a:bodyPr/>
                    <a:lstStyle/>
                    <a:p>
                      <a:pPr algn="ctr" fontAlgn="ctr"/>
                      <a:r>
                        <a:rPr lang="en-US" sz="700" b="0" i="0" u="none" strike="noStrike">
                          <a:solidFill>
                            <a:srgbClr val="000000"/>
                          </a:solidFill>
                          <a:effectLst/>
                          <a:latin typeface="Calibri" panose="020F0502020204030204" pitchFamily="34" charset="0"/>
                        </a:rPr>
                        <a:t>K-8</a:t>
                      </a:r>
                    </a:p>
                  </a:txBody>
                  <a:tcPr marL="7146" marR="7146" marT="7146" marB="0" anchor="ctr">
                    <a:lnL>
                      <a:noFill/>
                    </a:lnL>
                    <a:lnR>
                      <a:noFill/>
                    </a:lnR>
                    <a:lnT>
                      <a:noFill/>
                    </a:lnT>
                    <a:lnB>
                      <a:noFill/>
                    </a:lnB>
                  </a:tcPr>
                </a:tc>
                <a:tc>
                  <a:txBody>
                    <a:bodyPr/>
                    <a:lstStyle/>
                    <a:p>
                      <a:pPr algn="ctr" fontAlgn="ctr"/>
                      <a:r>
                        <a:rPr lang="en-US" sz="700" b="0" i="0" u="none" strike="noStrike">
                          <a:solidFill>
                            <a:srgbClr val="000000"/>
                          </a:solidFill>
                          <a:effectLst/>
                          <a:latin typeface="Calibri" panose="020F0502020204030204" pitchFamily="34" charset="0"/>
                        </a:rPr>
                        <a:t>Madison</a:t>
                      </a:r>
                    </a:p>
                  </a:txBody>
                  <a:tcPr marL="7146" marR="7146" marT="7146" marB="0" anchor="ctr">
                    <a:lnL>
                      <a:noFill/>
                    </a:lnL>
                    <a:lnR>
                      <a:noFill/>
                    </a:lnR>
                    <a:lnT>
                      <a:noFill/>
                    </a:lnT>
                    <a:lnB>
                      <a:noFill/>
                    </a:lnB>
                  </a:tcPr>
                </a:tc>
                <a:tc>
                  <a:txBody>
                    <a:bodyPr/>
                    <a:lstStyle/>
                    <a:p>
                      <a:pPr algn="ctr" fontAlgn="ctr"/>
                      <a:r>
                        <a:rPr lang="en-US" sz="700" b="0" i="0" u="none" strike="noStrike">
                          <a:solidFill>
                            <a:srgbClr val="000000"/>
                          </a:solidFill>
                          <a:effectLst/>
                          <a:latin typeface="Calibri" panose="020F0502020204030204" pitchFamily="34" charset="0"/>
                        </a:rPr>
                        <a:t>Yes</a:t>
                      </a:r>
                    </a:p>
                  </a:txBody>
                  <a:tcPr marL="7146" marR="7146" marT="7146" marB="0" anchor="ctr">
                    <a:lnL>
                      <a:noFill/>
                    </a:lnL>
                    <a:lnR>
                      <a:noFill/>
                    </a:lnR>
                    <a:lnT>
                      <a:noFill/>
                    </a:lnT>
                    <a:lnB>
                      <a:noFill/>
                    </a:lnB>
                  </a:tcPr>
                </a:tc>
                <a:extLst>
                  <a:ext uri="{0D108BD9-81ED-4DB2-BD59-A6C34878D82A}">
                    <a16:rowId xmlns:a16="http://schemas.microsoft.com/office/drawing/2014/main" val="3661304737"/>
                  </a:ext>
                </a:extLst>
              </a:tr>
              <a:tr h="137672">
                <a:tc>
                  <a:txBody>
                    <a:bodyPr/>
                    <a:lstStyle/>
                    <a:p>
                      <a:pPr algn="ctr" fontAlgn="ctr"/>
                      <a:r>
                        <a:rPr lang="en-US" sz="700" b="0" i="0" u="none" strike="noStrike">
                          <a:solidFill>
                            <a:srgbClr val="000000"/>
                          </a:solidFill>
                          <a:effectLst/>
                          <a:latin typeface="Calibri" panose="020F0502020204030204" pitchFamily="34" charset="0"/>
                        </a:rPr>
                        <a:t>G4</a:t>
                      </a:r>
                    </a:p>
                  </a:txBody>
                  <a:tcPr marL="7146" marR="7146" marT="7146"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r>
                        <a:rPr lang="en-US" sz="700" b="0" i="0" u="none" strike="noStrike">
                          <a:solidFill>
                            <a:srgbClr val="000000"/>
                          </a:solidFill>
                          <a:effectLst/>
                          <a:latin typeface="Calibri" panose="020F0502020204030204" pitchFamily="34" charset="0"/>
                        </a:rPr>
                        <a:t>Youngson</a:t>
                      </a:r>
                    </a:p>
                  </a:txBody>
                  <a:tcPr marL="7146" marR="7146" marT="7146"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Calibri" panose="020F0502020204030204" pitchFamily="34" charset="0"/>
                        </a:rPr>
                        <a:t>Pioneer</a:t>
                      </a:r>
                    </a:p>
                  </a:txBody>
                  <a:tcPr marL="7146" marR="7146" marT="7146"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Calibri" panose="020F0502020204030204" pitchFamily="34" charset="0"/>
                        </a:rPr>
                        <a:t>Franklin</a:t>
                      </a:r>
                    </a:p>
                  </a:txBody>
                  <a:tcPr marL="7146" marR="7146" marT="7146"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panose="020F0502020204030204" pitchFamily="34" charset="0"/>
                        </a:rPr>
                        <a:t> </a:t>
                      </a:r>
                    </a:p>
                  </a:txBody>
                  <a:tcPr marL="7146" marR="7146" marT="7146"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98511410"/>
                  </a:ext>
                </a:extLst>
              </a:tr>
            </a:tbl>
          </a:graphicData>
        </a:graphic>
      </p:graphicFrame>
      <p:graphicFrame>
        <p:nvGraphicFramePr>
          <p:cNvPr id="7" name="Table 6">
            <a:extLst>
              <a:ext uri="{FF2B5EF4-FFF2-40B4-BE49-F238E27FC236}">
                <a16:creationId xmlns:a16="http://schemas.microsoft.com/office/drawing/2014/main" id="{D26852BA-6262-4948-BAAE-37D4EB3EFCAF}"/>
              </a:ext>
            </a:extLst>
          </p:cNvPr>
          <p:cNvGraphicFramePr>
            <a:graphicFrameLocks noGrp="1"/>
          </p:cNvGraphicFramePr>
          <p:nvPr>
            <p:extLst/>
          </p:nvPr>
        </p:nvGraphicFramePr>
        <p:xfrm>
          <a:off x="6196397" y="2458362"/>
          <a:ext cx="4039652" cy="2299456"/>
        </p:xfrm>
        <a:graphic>
          <a:graphicData uri="http://schemas.openxmlformats.org/drawingml/2006/table">
            <a:tbl>
              <a:tblPr/>
              <a:tblGrid>
                <a:gridCol w="533539">
                  <a:extLst>
                    <a:ext uri="{9D8B030D-6E8A-4147-A177-3AD203B41FA5}">
                      <a16:colId xmlns:a16="http://schemas.microsoft.com/office/drawing/2014/main" val="4216221719"/>
                    </a:ext>
                  </a:extLst>
                </a:gridCol>
                <a:gridCol w="1343375">
                  <a:extLst>
                    <a:ext uri="{9D8B030D-6E8A-4147-A177-3AD203B41FA5}">
                      <a16:colId xmlns:a16="http://schemas.microsoft.com/office/drawing/2014/main" val="2708258710"/>
                    </a:ext>
                  </a:extLst>
                </a:gridCol>
                <a:gridCol w="895583">
                  <a:extLst>
                    <a:ext uri="{9D8B030D-6E8A-4147-A177-3AD203B41FA5}">
                      <a16:colId xmlns:a16="http://schemas.microsoft.com/office/drawing/2014/main" val="2571059471"/>
                    </a:ext>
                  </a:extLst>
                </a:gridCol>
                <a:gridCol w="733616">
                  <a:extLst>
                    <a:ext uri="{9D8B030D-6E8A-4147-A177-3AD203B41FA5}">
                      <a16:colId xmlns:a16="http://schemas.microsoft.com/office/drawing/2014/main" val="1003479511"/>
                    </a:ext>
                  </a:extLst>
                </a:gridCol>
                <a:gridCol w="533539">
                  <a:extLst>
                    <a:ext uri="{9D8B030D-6E8A-4147-A177-3AD203B41FA5}">
                      <a16:colId xmlns:a16="http://schemas.microsoft.com/office/drawing/2014/main" val="454632535"/>
                    </a:ext>
                  </a:extLst>
                </a:gridCol>
              </a:tblGrid>
              <a:tr h="234376">
                <a:tc>
                  <a:txBody>
                    <a:bodyPr/>
                    <a:lstStyle/>
                    <a:p>
                      <a:pPr algn="ctr" fontAlgn="b"/>
                      <a:r>
                        <a:rPr lang="en-US" sz="800" b="0" i="0" u="none" strike="noStrike">
                          <a:solidFill>
                            <a:srgbClr val="000000"/>
                          </a:solidFill>
                          <a:effectLst/>
                          <a:latin typeface="Calibri" panose="020F0502020204030204" pitchFamily="34" charset="0"/>
                        </a:rPr>
                        <a:t>Group</a:t>
                      </a:r>
                    </a:p>
                  </a:txBody>
                  <a:tcPr marL="7146" marR="7146" marT="7146"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School</a:t>
                      </a:r>
                    </a:p>
                  </a:txBody>
                  <a:tcPr marL="7146" marR="7146" marT="7146"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Level</a:t>
                      </a:r>
                    </a:p>
                  </a:txBody>
                  <a:tcPr marL="7146" marR="7146" marT="7146"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Cluster</a:t>
                      </a:r>
                    </a:p>
                  </a:txBody>
                  <a:tcPr marL="7146" marR="7146" marT="7146"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Title 1</a:t>
                      </a:r>
                    </a:p>
                  </a:txBody>
                  <a:tcPr marL="7146" marR="7146" marT="7146"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77362670"/>
                  </a:ext>
                </a:extLst>
              </a:tr>
              <a:tr h="137672">
                <a:tc>
                  <a:txBody>
                    <a:bodyPr/>
                    <a:lstStyle/>
                    <a:p>
                      <a:pPr algn="ctr" fontAlgn="ctr"/>
                      <a:r>
                        <a:rPr lang="en-US" sz="700" b="0" i="0" u="none" strike="noStrike">
                          <a:solidFill>
                            <a:srgbClr val="000000"/>
                          </a:solidFill>
                          <a:effectLst/>
                          <a:latin typeface="Calibri" panose="020F0502020204030204" pitchFamily="34" charset="0"/>
                        </a:rPr>
                        <a:t>G5</a:t>
                      </a:r>
                    </a:p>
                  </a:txBody>
                  <a:tcPr marL="7146" marR="7146" marT="7146"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r>
                        <a:rPr lang="en-US" sz="700" b="0" i="0" u="none" strike="noStrike">
                          <a:solidFill>
                            <a:srgbClr val="000000"/>
                          </a:solidFill>
                          <a:effectLst/>
                          <a:latin typeface="Calibri" panose="020F0502020204030204" pitchFamily="34" charset="0"/>
                        </a:rPr>
                        <a:t>Abernathy</a:t>
                      </a:r>
                    </a:p>
                  </a:txBody>
                  <a:tcPr marL="7146" marR="7146" marT="7146"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US" sz="700" b="0" i="0" u="none" strike="noStrike">
                          <a:solidFill>
                            <a:srgbClr val="000000"/>
                          </a:solidFill>
                          <a:effectLst/>
                          <a:latin typeface="Calibri" panose="020F0502020204030204" pitchFamily="34" charset="0"/>
                        </a:rPr>
                        <a:t>K-5</a:t>
                      </a:r>
                    </a:p>
                  </a:txBody>
                  <a:tcPr marL="7146" marR="7146" marT="7146"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US" sz="700" b="0" i="0" u="none" strike="noStrike">
                          <a:solidFill>
                            <a:srgbClr val="000000"/>
                          </a:solidFill>
                          <a:effectLst/>
                          <a:latin typeface="Calibri" panose="020F0502020204030204" pitchFamily="34" charset="0"/>
                        </a:rPr>
                        <a:t>Cleveland</a:t>
                      </a:r>
                    </a:p>
                  </a:txBody>
                  <a:tcPr marL="7146" marR="7146" marT="7146"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7146" marR="7146" marT="7146"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6634714"/>
                  </a:ext>
                </a:extLst>
              </a:tr>
              <a:tr h="137672">
                <a:tc>
                  <a:txBody>
                    <a:bodyPr/>
                    <a:lstStyle/>
                    <a:p>
                      <a:pPr algn="ctr" fontAlgn="ctr"/>
                      <a:r>
                        <a:rPr lang="en-US" sz="700" b="0" i="0" u="none" strike="noStrike">
                          <a:solidFill>
                            <a:srgbClr val="000000"/>
                          </a:solidFill>
                          <a:effectLst/>
                          <a:latin typeface="Calibri" panose="020F0502020204030204" pitchFamily="34" charset="0"/>
                        </a:rPr>
                        <a:t>G5</a:t>
                      </a:r>
                    </a:p>
                  </a:txBody>
                  <a:tcPr marL="7146" marR="7146" marT="7146" marB="0" anchor="ctr">
                    <a:lnL>
                      <a:noFill/>
                    </a:lnL>
                    <a:lnR>
                      <a:noFill/>
                    </a:lnR>
                    <a:lnT>
                      <a:noFill/>
                    </a:lnT>
                    <a:lnB>
                      <a:noFill/>
                    </a:lnB>
                  </a:tcPr>
                </a:tc>
                <a:tc>
                  <a:txBody>
                    <a:bodyPr/>
                    <a:lstStyle/>
                    <a:p>
                      <a:pPr algn="l" fontAlgn="ctr"/>
                      <a:r>
                        <a:rPr lang="en-US" sz="700" b="0" i="0" u="none" strike="noStrike">
                          <a:solidFill>
                            <a:srgbClr val="000000"/>
                          </a:solidFill>
                          <a:effectLst/>
                          <a:latin typeface="Calibri" panose="020F0502020204030204" pitchFamily="34" charset="0"/>
                        </a:rPr>
                        <a:t>Buckman</a:t>
                      </a:r>
                    </a:p>
                  </a:txBody>
                  <a:tcPr marL="7146" marR="7146" marT="7146" marB="0" anchor="ctr">
                    <a:lnL>
                      <a:noFill/>
                    </a:lnL>
                    <a:lnR>
                      <a:noFill/>
                    </a:lnR>
                    <a:lnT>
                      <a:noFill/>
                    </a:lnT>
                    <a:lnB>
                      <a:noFill/>
                    </a:lnB>
                  </a:tcPr>
                </a:tc>
                <a:tc>
                  <a:txBody>
                    <a:bodyPr/>
                    <a:lstStyle/>
                    <a:p>
                      <a:pPr algn="ctr" fontAlgn="ctr"/>
                      <a:r>
                        <a:rPr lang="en-US" sz="700" b="0" i="0" u="none" strike="noStrike">
                          <a:solidFill>
                            <a:srgbClr val="000000"/>
                          </a:solidFill>
                          <a:effectLst/>
                          <a:latin typeface="Calibri" panose="020F0502020204030204" pitchFamily="34" charset="0"/>
                        </a:rPr>
                        <a:t>K-5</a:t>
                      </a:r>
                    </a:p>
                  </a:txBody>
                  <a:tcPr marL="7146" marR="7146" marT="7146" marB="0" anchor="ctr">
                    <a:lnL>
                      <a:noFill/>
                    </a:lnL>
                    <a:lnR>
                      <a:noFill/>
                    </a:lnR>
                    <a:lnT>
                      <a:noFill/>
                    </a:lnT>
                    <a:lnB>
                      <a:noFill/>
                    </a:lnB>
                  </a:tcPr>
                </a:tc>
                <a:tc>
                  <a:txBody>
                    <a:bodyPr/>
                    <a:lstStyle/>
                    <a:p>
                      <a:pPr algn="ctr" fontAlgn="ctr"/>
                      <a:r>
                        <a:rPr lang="en-US" sz="700" b="0" i="0" u="none" strike="noStrike">
                          <a:solidFill>
                            <a:srgbClr val="000000"/>
                          </a:solidFill>
                          <a:effectLst/>
                          <a:latin typeface="Calibri" panose="020F0502020204030204" pitchFamily="34" charset="0"/>
                        </a:rPr>
                        <a:t>Cleveland</a:t>
                      </a:r>
                    </a:p>
                  </a:txBody>
                  <a:tcPr marL="7146" marR="7146" marT="7146" marB="0" anchor="ctr">
                    <a:lnL>
                      <a:noFill/>
                    </a:lnL>
                    <a:lnR>
                      <a:noFill/>
                    </a:lnR>
                    <a:lnT>
                      <a:noFill/>
                    </a:lnT>
                    <a:lnB>
                      <a:noFill/>
                    </a:lnB>
                  </a:tcPr>
                </a:tc>
                <a:tc>
                  <a:txBody>
                    <a:bodyPr/>
                    <a:lstStyle/>
                    <a:p>
                      <a:pPr algn="ctr" fontAlgn="ctr"/>
                      <a:endParaRPr lang="en-US" sz="700" b="0" i="0" u="none" strike="noStrike">
                        <a:solidFill>
                          <a:srgbClr val="000000"/>
                        </a:solidFill>
                        <a:effectLst/>
                        <a:latin typeface="Calibri" panose="020F0502020204030204" pitchFamily="34" charset="0"/>
                      </a:endParaRPr>
                    </a:p>
                  </a:txBody>
                  <a:tcPr marL="7146" marR="7146" marT="7146" marB="0" anchor="ctr">
                    <a:lnL>
                      <a:noFill/>
                    </a:lnL>
                    <a:lnR>
                      <a:noFill/>
                    </a:lnR>
                    <a:lnT>
                      <a:noFill/>
                    </a:lnT>
                    <a:lnB>
                      <a:noFill/>
                    </a:lnB>
                  </a:tcPr>
                </a:tc>
                <a:extLst>
                  <a:ext uri="{0D108BD9-81ED-4DB2-BD59-A6C34878D82A}">
                    <a16:rowId xmlns:a16="http://schemas.microsoft.com/office/drawing/2014/main" val="1439035952"/>
                  </a:ext>
                </a:extLst>
              </a:tr>
              <a:tr h="137672">
                <a:tc>
                  <a:txBody>
                    <a:bodyPr/>
                    <a:lstStyle/>
                    <a:p>
                      <a:pPr algn="ctr" fontAlgn="ctr"/>
                      <a:r>
                        <a:rPr lang="en-US" sz="700" b="0" i="0" u="none" strike="noStrike">
                          <a:solidFill>
                            <a:srgbClr val="000000"/>
                          </a:solidFill>
                          <a:effectLst/>
                          <a:latin typeface="Calibri" panose="020F0502020204030204" pitchFamily="34" charset="0"/>
                        </a:rPr>
                        <a:t>G5</a:t>
                      </a:r>
                    </a:p>
                  </a:txBody>
                  <a:tcPr marL="7146" marR="7146" marT="7146" marB="0" anchor="ctr">
                    <a:lnL>
                      <a:noFill/>
                    </a:lnL>
                    <a:lnR>
                      <a:noFill/>
                    </a:lnR>
                    <a:lnT>
                      <a:noFill/>
                    </a:lnT>
                    <a:lnB>
                      <a:noFill/>
                    </a:lnB>
                  </a:tcPr>
                </a:tc>
                <a:tc>
                  <a:txBody>
                    <a:bodyPr/>
                    <a:lstStyle/>
                    <a:p>
                      <a:pPr algn="l" fontAlgn="ctr"/>
                      <a:r>
                        <a:rPr lang="en-US" sz="700" b="0" i="0" u="none" strike="noStrike">
                          <a:solidFill>
                            <a:srgbClr val="000000"/>
                          </a:solidFill>
                          <a:effectLst/>
                          <a:latin typeface="Calibri" panose="020F0502020204030204" pitchFamily="34" charset="0"/>
                        </a:rPr>
                        <a:t>Capitol Hill</a:t>
                      </a:r>
                    </a:p>
                  </a:txBody>
                  <a:tcPr marL="7146" marR="7146" marT="7146" marB="0" anchor="ctr">
                    <a:lnL>
                      <a:noFill/>
                    </a:lnL>
                    <a:lnR>
                      <a:noFill/>
                    </a:lnR>
                    <a:lnT>
                      <a:noFill/>
                    </a:lnT>
                    <a:lnB>
                      <a:noFill/>
                    </a:lnB>
                  </a:tcPr>
                </a:tc>
                <a:tc>
                  <a:txBody>
                    <a:bodyPr/>
                    <a:lstStyle/>
                    <a:p>
                      <a:pPr algn="ctr" fontAlgn="ctr"/>
                      <a:r>
                        <a:rPr lang="en-US" sz="700" b="0" i="0" u="none" strike="noStrike">
                          <a:solidFill>
                            <a:srgbClr val="000000"/>
                          </a:solidFill>
                          <a:effectLst/>
                          <a:latin typeface="Calibri" panose="020F0502020204030204" pitchFamily="34" charset="0"/>
                        </a:rPr>
                        <a:t>K-5</a:t>
                      </a:r>
                    </a:p>
                  </a:txBody>
                  <a:tcPr marL="7146" marR="7146" marT="7146" marB="0" anchor="ctr">
                    <a:lnL>
                      <a:noFill/>
                    </a:lnL>
                    <a:lnR>
                      <a:noFill/>
                    </a:lnR>
                    <a:lnT>
                      <a:noFill/>
                    </a:lnT>
                    <a:lnB>
                      <a:noFill/>
                    </a:lnB>
                  </a:tcPr>
                </a:tc>
                <a:tc>
                  <a:txBody>
                    <a:bodyPr/>
                    <a:lstStyle/>
                    <a:p>
                      <a:pPr algn="ctr" fontAlgn="ctr"/>
                      <a:r>
                        <a:rPr lang="en-US" sz="700" b="0" i="0" u="none" strike="noStrike">
                          <a:solidFill>
                            <a:srgbClr val="000000"/>
                          </a:solidFill>
                          <a:effectLst/>
                          <a:latin typeface="Calibri" panose="020F0502020204030204" pitchFamily="34" charset="0"/>
                        </a:rPr>
                        <a:t>Wilson</a:t>
                      </a:r>
                    </a:p>
                  </a:txBody>
                  <a:tcPr marL="7146" marR="7146" marT="7146" marB="0" anchor="ctr">
                    <a:lnL>
                      <a:noFill/>
                    </a:lnL>
                    <a:lnR>
                      <a:noFill/>
                    </a:lnR>
                    <a:lnT>
                      <a:noFill/>
                    </a:lnT>
                    <a:lnB>
                      <a:noFill/>
                    </a:lnB>
                  </a:tcPr>
                </a:tc>
                <a:tc>
                  <a:txBody>
                    <a:bodyPr/>
                    <a:lstStyle/>
                    <a:p>
                      <a:pPr algn="ctr" fontAlgn="ctr"/>
                      <a:endParaRPr lang="en-US" sz="700" b="0" i="0" u="none" strike="noStrike">
                        <a:solidFill>
                          <a:srgbClr val="000000"/>
                        </a:solidFill>
                        <a:effectLst/>
                        <a:latin typeface="Calibri" panose="020F0502020204030204" pitchFamily="34" charset="0"/>
                      </a:endParaRPr>
                    </a:p>
                  </a:txBody>
                  <a:tcPr marL="7146" marR="7146" marT="7146" marB="0" anchor="ctr">
                    <a:lnL>
                      <a:noFill/>
                    </a:lnL>
                    <a:lnR>
                      <a:noFill/>
                    </a:lnR>
                    <a:lnT>
                      <a:noFill/>
                    </a:lnT>
                    <a:lnB>
                      <a:noFill/>
                    </a:lnB>
                  </a:tcPr>
                </a:tc>
                <a:extLst>
                  <a:ext uri="{0D108BD9-81ED-4DB2-BD59-A6C34878D82A}">
                    <a16:rowId xmlns:a16="http://schemas.microsoft.com/office/drawing/2014/main" val="2614601225"/>
                  </a:ext>
                </a:extLst>
              </a:tr>
              <a:tr h="137672">
                <a:tc>
                  <a:txBody>
                    <a:bodyPr/>
                    <a:lstStyle/>
                    <a:p>
                      <a:pPr algn="ctr" fontAlgn="ctr"/>
                      <a:r>
                        <a:rPr lang="en-US" sz="700" b="0" i="0" u="none" strike="noStrike">
                          <a:solidFill>
                            <a:srgbClr val="000000"/>
                          </a:solidFill>
                          <a:effectLst/>
                          <a:latin typeface="Calibri" panose="020F0502020204030204" pitchFamily="34" charset="0"/>
                        </a:rPr>
                        <a:t>G5</a:t>
                      </a:r>
                    </a:p>
                  </a:txBody>
                  <a:tcPr marL="7146" marR="7146" marT="7146" marB="0" anchor="ctr">
                    <a:lnL>
                      <a:noFill/>
                    </a:lnL>
                    <a:lnR>
                      <a:noFill/>
                    </a:lnR>
                    <a:lnT>
                      <a:noFill/>
                    </a:lnT>
                    <a:lnB>
                      <a:noFill/>
                    </a:lnB>
                  </a:tcPr>
                </a:tc>
                <a:tc>
                  <a:txBody>
                    <a:bodyPr/>
                    <a:lstStyle/>
                    <a:p>
                      <a:pPr algn="l" fontAlgn="ctr"/>
                      <a:r>
                        <a:rPr lang="en-US" sz="700" b="0" i="0" u="none" strike="noStrike">
                          <a:solidFill>
                            <a:srgbClr val="000000"/>
                          </a:solidFill>
                          <a:effectLst/>
                          <a:latin typeface="Calibri" panose="020F0502020204030204" pitchFamily="34" charset="0"/>
                        </a:rPr>
                        <a:t>Duniway</a:t>
                      </a:r>
                    </a:p>
                  </a:txBody>
                  <a:tcPr marL="7146" marR="7146" marT="7146" marB="0" anchor="ctr">
                    <a:lnL>
                      <a:noFill/>
                    </a:lnL>
                    <a:lnR>
                      <a:noFill/>
                    </a:lnR>
                    <a:lnT>
                      <a:noFill/>
                    </a:lnT>
                    <a:lnB>
                      <a:noFill/>
                    </a:lnB>
                  </a:tcPr>
                </a:tc>
                <a:tc>
                  <a:txBody>
                    <a:bodyPr/>
                    <a:lstStyle/>
                    <a:p>
                      <a:pPr algn="ctr" fontAlgn="ctr"/>
                      <a:r>
                        <a:rPr lang="en-US" sz="700" b="0" i="0" u="none" strike="noStrike">
                          <a:solidFill>
                            <a:srgbClr val="000000"/>
                          </a:solidFill>
                          <a:effectLst/>
                          <a:latin typeface="Calibri" panose="020F0502020204030204" pitchFamily="34" charset="0"/>
                        </a:rPr>
                        <a:t>K-5</a:t>
                      </a:r>
                    </a:p>
                  </a:txBody>
                  <a:tcPr marL="7146" marR="7146" marT="7146" marB="0" anchor="ctr">
                    <a:lnL>
                      <a:noFill/>
                    </a:lnL>
                    <a:lnR>
                      <a:noFill/>
                    </a:lnR>
                    <a:lnT>
                      <a:noFill/>
                    </a:lnT>
                    <a:lnB>
                      <a:noFill/>
                    </a:lnB>
                  </a:tcPr>
                </a:tc>
                <a:tc>
                  <a:txBody>
                    <a:bodyPr/>
                    <a:lstStyle/>
                    <a:p>
                      <a:pPr algn="ctr" fontAlgn="ctr"/>
                      <a:r>
                        <a:rPr lang="en-US" sz="700" b="0" i="0" u="none" strike="noStrike">
                          <a:solidFill>
                            <a:srgbClr val="000000"/>
                          </a:solidFill>
                          <a:effectLst/>
                          <a:latin typeface="Calibri" panose="020F0502020204030204" pitchFamily="34" charset="0"/>
                        </a:rPr>
                        <a:t>Cleveland</a:t>
                      </a:r>
                    </a:p>
                  </a:txBody>
                  <a:tcPr marL="7146" marR="7146" marT="7146" marB="0" anchor="ctr">
                    <a:lnL>
                      <a:noFill/>
                    </a:lnL>
                    <a:lnR>
                      <a:noFill/>
                    </a:lnR>
                    <a:lnT>
                      <a:noFill/>
                    </a:lnT>
                    <a:lnB>
                      <a:noFill/>
                    </a:lnB>
                  </a:tcPr>
                </a:tc>
                <a:tc>
                  <a:txBody>
                    <a:bodyPr/>
                    <a:lstStyle/>
                    <a:p>
                      <a:pPr algn="ctr" fontAlgn="ctr"/>
                      <a:endParaRPr lang="en-US" sz="700" b="0" i="0" u="none" strike="noStrike">
                        <a:solidFill>
                          <a:srgbClr val="000000"/>
                        </a:solidFill>
                        <a:effectLst/>
                        <a:latin typeface="Calibri" panose="020F0502020204030204" pitchFamily="34" charset="0"/>
                      </a:endParaRPr>
                    </a:p>
                  </a:txBody>
                  <a:tcPr marL="7146" marR="7146" marT="7146" marB="0" anchor="ctr">
                    <a:lnL>
                      <a:noFill/>
                    </a:lnL>
                    <a:lnR>
                      <a:noFill/>
                    </a:lnR>
                    <a:lnT>
                      <a:noFill/>
                    </a:lnT>
                    <a:lnB>
                      <a:noFill/>
                    </a:lnB>
                  </a:tcPr>
                </a:tc>
                <a:extLst>
                  <a:ext uri="{0D108BD9-81ED-4DB2-BD59-A6C34878D82A}">
                    <a16:rowId xmlns:a16="http://schemas.microsoft.com/office/drawing/2014/main" val="2242320461"/>
                  </a:ext>
                </a:extLst>
              </a:tr>
              <a:tr h="137672">
                <a:tc>
                  <a:txBody>
                    <a:bodyPr/>
                    <a:lstStyle/>
                    <a:p>
                      <a:pPr algn="ctr" fontAlgn="ctr"/>
                      <a:r>
                        <a:rPr lang="en-US" sz="700" b="0" i="0" u="none" strike="noStrike">
                          <a:solidFill>
                            <a:srgbClr val="000000"/>
                          </a:solidFill>
                          <a:effectLst/>
                          <a:latin typeface="Calibri" panose="020F0502020204030204" pitchFamily="34" charset="0"/>
                        </a:rPr>
                        <a:t>G5</a:t>
                      </a:r>
                    </a:p>
                  </a:txBody>
                  <a:tcPr marL="7146" marR="7146" marT="7146" marB="0" anchor="ctr">
                    <a:lnL>
                      <a:noFill/>
                    </a:lnL>
                    <a:lnR>
                      <a:noFill/>
                    </a:lnR>
                    <a:lnT>
                      <a:noFill/>
                    </a:lnT>
                    <a:lnB>
                      <a:noFill/>
                    </a:lnB>
                  </a:tcPr>
                </a:tc>
                <a:tc>
                  <a:txBody>
                    <a:bodyPr/>
                    <a:lstStyle/>
                    <a:p>
                      <a:pPr algn="l" fontAlgn="ctr"/>
                      <a:r>
                        <a:rPr lang="en-US" sz="700" b="0" i="0" u="none" strike="noStrike">
                          <a:solidFill>
                            <a:srgbClr val="000000"/>
                          </a:solidFill>
                          <a:effectLst/>
                          <a:latin typeface="Calibri" panose="020F0502020204030204" pitchFamily="34" charset="0"/>
                        </a:rPr>
                        <a:t>Grout</a:t>
                      </a:r>
                    </a:p>
                  </a:txBody>
                  <a:tcPr marL="7146" marR="7146" marT="7146" marB="0" anchor="ctr">
                    <a:lnL>
                      <a:noFill/>
                    </a:lnL>
                    <a:lnR>
                      <a:noFill/>
                    </a:lnR>
                    <a:lnT>
                      <a:noFill/>
                    </a:lnT>
                    <a:lnB>
                      <a:noFill/>
                    </a:lnB>
                    <a:solidFill>
                      <a:srgbClr val="A9D08E"/>
                    </a:solidFill>
                  </a:tcPr>
                </a:tc>
                <a:tc>
                  <a:txBody>
                    <a:bodyPr/>
                    <a:lstStyle/>
                    <a:p>
                      <a:pPr algn="ctr" fontAlgn="ctr"/>
                      <a:r>
                        <a:rPr lang="en-US" sz="700" b="0" i="0" u="none" strike="noStrike">
                          <a:solidFill>
                            <a:srgbClr val="000000"/>
                          </a:solidFill>
                          <a:effectLst/>
                          <a:latin typeface="Calibri" panose="020F0502020204030204" pitchFamily="34" charset="0"/>
                        </a:rPr>
                        <a:t>K-5</a:t>
                      </a:r>
                    </a:p>
                  </a:txBody>
                  <a:tcPr marL="7146" marR="7146" marT="7146" marB="0" anchor="ctr">
                    <a:lnL>
                      <a:noFill/>
                    </a:lnL>
                    <a:lnR>
                      <a:noFill/>
                    </a:lnR>
                    <a:lnT>
                      <a:noFill/>
                    </a:lnT>
                    <a:lnB>
                      <a:noFill/>
                    </a:lnB>
                  </a:tcPr>
                </a:tc>
                <a:tc>
                  <a:txBody>
                    <a:bodyPr/>
                    <a:lstStyle/>
                    <a:p>
                      <a:pPr algn="ctr" fontAlgn="ctr"/>
                      <a:r>
                        <a:rPr lang="en-US" sz="700" b="0" i="0" u="none" strike="noStrike">
                          <a:solidFill>
                            <a:srgbClr val="000000"/>
                          </a:solidFill>
                          <a:effectLst/>
                          <a:latin typeface="Calibri" panose="020F0502020204030204" pitchFamily="34" charset="0"/>
                        </a:rPr>
                        <a:t>Cleveland</a:t>
                      </a:r>
                    </a:p>
                  </a:txBody>
                  <a:tcPr marL="7146" marR="7146" marT="7146" marB="0" anchor="ctr">
                    <a:lnL>
                      <a:noFill/>
                    </a:lnL>
                    <a:lnR>
                      <a:noFill/>
                    </a:lnR>
                    <a:lnT>
                      <a:noFill/>
                    </a:lnT>
                    <a:lnB>
                      <a:noFill/>
                    </a:lnB>
                  </a:tcPr>
                </a:tc>
                <a:tc>
                  <a:txBody>
                    <a:bodyPr/>
                    <a:lstStyle/>
                    <a:p>
                      <a:pPr algn="ctr" fontAlgn="ctr"/>
                      <a:r>
                        <a:rPr lang="en-US" sz="700" b="0" i="0" u="none" strike="noStrike">
                          <a:solidFill>
                            <a:srgbClr val="000000"/>
                          </a:solidFill>
                          <a:effectLst/>
                          <a:latin typeface="Calibri" panose="020F0502020204030204" pitchFamily="34" charset="0"/>
                        </a:rPr>
                        <a:t>Yes</a:t>
                      </a:r>
                    </a:p>
                  </a:txBody>
                  <a:tcPr marL="7146" marR="7146" marT="7146" marB="0" anchor="ctr">
                    <a:lnL>
                      <a:noFill/>
                    </a:lnL>
                    <a:lnR>
                      <a:noFill/>
                    </a:lnR>
                    <a:lnT>
                      <a:noFill/>
                    </a:lnT>
                    <a:lnB>
                      <a:noFill/>
                    </a:lnB>
                  </a:tcPr>
                </a:tc>
                <a:extLst>
                  <a:ext uri="{0D108BD9-81ED-4DB2-BD59-A6C34878D82A}">
                    <a16:rowId xmlns:a16="http://schemas.microsoft.com/office/drawing/2014/main" val="575762428"/>
                  </a:ext>
                </a:extLst>
              </a:tr>
              <a:tr h="137672">
                <a:tc>
                  <a:txBody>
                    <a:bodyPr/>
                    <a:lstStyle/>
                    <a:p>
                      <a:pPr algn="ctr" fontAlgn="ctr"/>
                      <a:r>
                        <a:rPr lang="en-US" sz="700" b="0" i="0" u="none" strike="noStrike">
                          <a:solidFill>
                            <a:srgbClr val="000000"/>
                          </a:solidFill>
                          <a:effectLst/>
                          <a:latin typeface="Calibri" panose="020F0502020204030204" pitchFamily="34" charset="0"/>
                        </a:rPr>
                        <a:t>G5</a:t>
                      </a:r>
                    </a:p>
                  </a:txBody>
                  <a:tcPr marL="7146" marR="7146" marT="7146" marB="0" anchor="ctr">
                    <a:lnL>
                      <a:noFill/>
                    </a:lnL>
                    <a:lnR>
                      <a:noFill/>
                    </a:lnR>
                    <a:lnT>
                      <a:noFill/>
                    </a:lnT>
                    <a:lnB>
                      <a:noFill/>
                    </a:lnB>
                  </a:tcPr>
                </a:tc>
                <a:tc>
                  <a:txBody>
                    <a:bodyPr/>
                    <a:lstStyle/>
                    <a:p>
                      <a:pPr algn="l" fontAlgn="ctr"/>
                      <a:r>
                        <a:rPr lang="en-US" sz="700" b="0" i="0" u="none" strike="noStrike">
                          <a:solidFill>
                            <a:srgbClr val="000000"/>
                          </a:solidFill>
                          <a:effectLst/>
                          <a:latin typeface="Calibri" panose="020F0502020204030204" pitchFamily="34" charset="0"/>
                        </a:rPr>
                        <a:t>Hosford</a:t>
                      </a:r>
                    </a:p>
                  </a:txBody>
                  <a:tcPr marL="7146" marR="7146" marT="7146" marB="0" anchor="ctr">
                    <a:lnL>
                      <a:noFill/>
                    </a:lnL>
                    <a:lnR>
                      <a:noFill/>
                    </a:lnR>
                    <a:lnT>
                      <a:noFill/>
                    </a:lnT>
                    <a:lnB>
                      <a:noFill/>
                    </a:lnB>
                  </a:tcPr>
                </a:tc>
                <a:tc>
                  <a:txBody>
                    <a:bodyPr/>
                    <a:lstStyle/>
                    <a:p>
                      <a:pPr algn="ctr" fontAlgn="ctr"/>
                      <a:r>
                        <a:rPr lang="en-US" sz="700" b="0" i="0" u="none" strike="noStrike">
                          <a:solidFill>
                            <a:srgbClr val="000000"/>
                          </a:solidFill>
                          <a:effectLst/>
                          <a:latin typeface="Calibri" panose="020F0502020204030204" pitchFamily="34" charset="0"/>
                        </a:rPr>
                        <a:t>Middle School</a:t>
                      </a:r>
                    </a:p>
                  </a:txBody>
                  <a:tcPr marL="7146" marR="7146" marT="7146" marB="0" anchor="ctr">
                    <a:lnL>
                      <a:noFill/>
                    </a:lnL>
                    <a:lnR>
                      <a:noFill/>
                    </a:lnR>
                    <a:lnT>
                      <a:noFill/>
                    </a:lnT>
                    <a:lnB>
                      <a:noFill/>
                    </a:lnB>
                  </a:tcPr>
                </a:tc>
                <a:tc>
                  <a:txBody>
                    <a:bodyPr/>
                    <a:lstStyle/>
                    <a:p>
                      <a:pPr algn="ctr" fontAlgn="ctr"/>
                      <a:r>
                        <a:rPr lang="en-US" sz="700" b="0" i="0" u="none" strike="noStrike">
                          <a:solidFill>
                            <a:srgbClr val="000000"/>
                          </a:solidFill>
                          <a:effectLst/>
                          <a:latin typeface="Calibri" panose="020F0502020204030204" pitchFamily="34" charset="0"/>
                        </a:rPr>
                        <a:t>Cleveland</a:t>
                      </a:r>
                    </a:p>
                  </a:txBody>
                  <a:tcPr marL="7146" marR="7146" marT="7146" marB="0" anchor="ctr">
                    <a:lnL>
                      <a:noFill/>
                    </a:lnL>
                    <a:lnR>
                      <a:noFill/>
                    </a:lnR>
                    <a:lnT>
                      <a:noFill/>
                    </a:lnT>
                    <a:lnB>
                      <a:noFill/>
                    </a:lnB>
                  </a:tcPr>
                </a:tc>
                <a:tc>
                  <a:txBody>
                    <a:bodyPr/>
                    <a:lstStyle/>
                    <a:p>
                      <a:pPr algn="ctr" fontAlgn="ctr"/>
                      <a:endParaRPr lang="en-US" sz="700" b="0" i="0" u="none" strike="noStrike">
                        <a:solidFill>
                          <a:srgbClr val="000000"/>
                        </a:solidFill>
                        <a:effectLst/>
                        <a:latin typeface="Calibri" panose="020F0502020204030204" pitchFamily="34" charset="0"/>
                      </a:endParaRPr>
                    </a:p>
                  </a:txBody>
                  <a:tcPr marL="7146" marR="7146" marT="7146" marB="0" anchor="ctr">
                    <a:lnL>
                      <a:noFill/>
                    </a:lnL>
                    <a:lnR>
                      <a:noFill/>
                    </a:lnR>
                    <a:lnT>
                      <a:noFill/>
                    </a:lnT>
                    <a:lnB>
                      <a:noFill/>
                    </a:lnB>
                  </a:tcPr>
                </a:tc>
                <a:extLst>
                  <a:ext uri="{0D108BD9-81ED-4DB2-BD59-A6C34878D82A}">
                    <a16:rowId xmlns:a16="http://schemas.microsoft.com/office/drawing/2014/main" val="3901030722"/>
                  </a:ext>
                </a:extLst>
              </a:tr>
              <a:tr h="137672">
                <a:tc>
                  <a:txBody>
                    <a:bodyPr/>
                    <a:lstStyle/>
                    <a:p>
                      <a:pPr algn="ctr" fontAlgn="ctr"/>
                      <a:r>
                        <a:rPr lang="en-US" sz="700" b="0" i="0" u="none" strike="noStrike">
                          <a:solidFill>
                            <a:srgbClr val="000000"/>
                          </a:solidFill>
                          <a:effectLst/>
                          <a:latin typeface="Calibri" panose="020F0502020204030204" pitchFamily="34" charset="0"/>
                        </a:rPr>
                        <a:t>G5</a:t>
                      </a:r>
                    </a:p>
                  </a:txBody>
                  <a:tcPr marL="7146" marR="7146" marT="7146" marB="0" anchor="ctr">
                    <a:lnL>
                      <a:noFill/>
                    </a:lnL>
                    <a:lnR>
                      <a:noFill/>
                    </a:lnR>
                    <a:lnT>
                      <a:noFill/>
                    </a:lnT>
                    <a:lnB>
                      <a:noFill/>
                    </a:lnB>
                  </a:tcPr>
                </a:tc>
                <a:tc>
                  <a:txBody>
                    <a:bodyPr/>
                    <a:lstStyle/>
                    <a:p>
                      <a:pPr algn="l" fontAlgn="ctr"/>
                      <a:r>
                        <a:rPr lang="en-US" sz="700" b="0" i="0" u="none" strike="noStrike">
                          <a:solidFill>
                            <a:srgbClr val="000000"/>
                          </a:solidFill>
                          <a:effectLst/>
                          <a:latin typeface="Calibri" panose="020F0502020204030204" pitchFamily="34" charset="0"/>
                        </a:rPr>
                        <a:t>Jackson</a:t>
                      </a:r>
                    </a:p>
                  </a:txBody>
                  <a:tcPr marL="7146" marR="7146" marT="7146" marB="0" anchor="ctr">
                    <a:lnL>
                      <a:noFill/>
                    </a:lnL>
                    <a:lnR>
                      <a:noFill/>
                    </a:lnR>
                    <a:lnT>
                      <a:noFill/>
                    </a:lnT>
                    <a:lnB>
                      <a:noFill/>
                    </a:lnB>
                  </a:tcPr>
                </a:tc>
                <a:tc>
                  <a:txBody>
                    <a:bodyPr/>
                    <a:lstStyle/>
                    <a:p>
                      <a:pPr algn="ctr" fontAlgn="ctr"/>
                      <a:r>
                        <a:rPr lang="en-US" sz="700" b="0" i="0" u="none" strike="noStrike">
                          <a:solidFill>
                            <a:srgbClr val="000000"/>
                          </a:solidFill>
                          <a:effectLst/>
                          <a:latin typeface="Calibri" panose="020F0502020204030204" pitchFamily="34" charset="0"/>
                        </a:rPr>
                        <a:t>Middle School</a:t>
                      </a:r>
                    </a:p>
                  </a:txBody>
                  <a:tcPr marL="7146" marR="7146" marT="7146" marB="0" anchor="ctr">
                    <a:lnL>
                      <a:noFill/>
                    </a:lnL>
                    <a:lnR>
                      <a:noFill/>
                    </a:lnR>
                    <a:lnT>
                      <a:noFill/>
                    </a:lnT>
                    <a:lnB>
                      <a:noFill/>
                    </a:lnB>
                  </a:tcPr>
                </a:tc>
                <a:tc>
                  <a:txBody>
                    <a:bodyPr/>
                    <a:lstStyle/>
                    <a:p>
                      <a:pPr algn="ctr" fontAlgn="ctr"/>
                      <a:r>
                        <a:rPr lang="en-US" sz="700" b="0" i="0" u="none" strike="noStrike">
                          <a:solidFill>
                            <a:srgbClr val="000000"/>
                          </a:solidFill>
                          <a:effectLst/>
                          <a:latin typeface="Calibri" panose="020F0502020204030204" pitchFamily="34" charset="0"/>
                        </a:rPr>
                        <a:t>Wilson</a:t>
                      </a:r>
                    </a:p>
                  </a:txBody>
                  <a:tcPr marL="7146" marR="7146" marT="7146" marB="0" anchor="ctr">
                    <a:lnL>
                      <a:noFill/>
                    </a:lnL>
                    <a:lnR>
                      <a:noFill/>
                    </a:lnR>
                    <a:lnT>
                      <a:noFill/>
                    </a:lnT>
                    <a:lnB>
                      <a:noFill/>
                    </a:lnB>
                  </a:tcPr>
                </a:tc>
                <a:tc>
                  <a:txBody>
                    <a:bodyPr/>
                    <a:lstStyle/>
                    <a:p>
                      <a:pPr algn="ctr" fontAlgn="ctr"/>
                      <a:endParaRPr lang="en-US" sz="700" b="0" i="0" u="none" strike="noStrike">
                        <a:solidFill>
                          <a:srgbClr val="000000"/>
                        </a:solidFill>
                        <a:effectLst/>
                        <a:latin typeface="Calibri" panose="020F0502020204030204" pitchFamily="34" charset="0"/>
                      </a:endParaRPr>
                    </a:p>
                  </a:txBody>
                  <a:tcPr marL="7146" marR="7146" marT="7146" marB="0" anchor="ctr">
                    <a:lnL>
                      <a:noFill/>
                    </a:lnL>
                    <a:lnR>
                      <a:noFill/>
                    </a:lnR>
                    <a:lnT>
                      <a:noFill/>
                    </a:lnT>
                    <a:lnB>
                      <a:noFill/>
                    </a:lnB>
                  </a:tcPr>
                </a:tc>
                <a:extLst>
                  <a:ext uri="{0D108BD9-81ED-4DB2-BD59-A6C34878D82A}">
                    <a16:rowId xmlns:a16="http://schemas.microsoft.com/office/drawing/2014/main" val="266902942"/>
                  </a:ext>
                </a:extLst>
              </a:tr>
              <a:tr h="137672">
                <a:tc>
                  <a:txBody>
                    <a:bodyPr/>
                    <a:lstStyle/>
                    <a:p>
                      <a:pPr algn="ctr" fontAlgn="ctr"/>
                      <a:r>
                        <a:rPr lang="en-US" sz="700" b="0" i="0" u="none" strike="noStrike">
                          <a:solidFill>
                            <a:srgbClr val="000000"/>
                          </a:solidFill>
                          <a:effectLst/>
                          <a:latin typeface="Calibri" panose="020F0502020204030204" pitchFamily="34" charset="0"/>
                        </a:rPr>
                        <a:t>G5</a:t>
                      </a:r>
                    </a:p>
                  </a:txBody>
                  <a:tcPr marL="7146" marR="7146" marT="7146" marB="0" anchor="ctr">
                    <a:lnL>
                      <a:noFill/>
                    </a:lnL>
                    <a:lnR>
                      <a:noFill/>
                    </a:lnR>
                    <a:lnT>
                      <a:noFill/>
                    </a:lnT>
                    <a:lnB>
                      <a:noFill/>
                    </a:lnB>
                  </a:tcPr>
                </a:tc>
                <a:tc>
                  <a:txBody>
                    <a:bodyPr/>
                    <a:lstStyle/>
                    <a:p>
                      <a:pPr algn="l" fontAlgn="ctr"/>
                      <a:r>
                        <a:rPr lang="en-US" sz="700" b="0" i="0" u="none" strike="noStrike" dirty="0">
                          <a:solidFill>
                            <a:srgbClr val="000000"/>
                          </a:solidFill>
                          <a:effectLst/>
                          <a:latin typeface="Calibri" panose="020F0502020204030204" pitchFamily="34" charset="0"/>
                        </a:rPr>
                        <a:t>Lincoln</a:t>
                      </a:r>
                    </a:p>
                  </a:txBody>
                  <a:tcPr marL="7146" marR="7146" marT="7146" marB="0" anchor="ctr">
                    <a:lnL>
                      <a:noFill/>
                    </a:lnL>
                    <a:lnR>
                      <a:noFill/>
                    </a:lnR>
                    <a:lnT>
                      <a:noFill/>
                    </a:lnT>
                    <a:lnB>
                      <a:noFill/>
                    </a:lnB>
                  </a:tcPr>
                </a:tc>
                <a:tc>
                  <a:txBody>
                    <a:bodyPr/>
                    <a:lstStyle/>
                    <a:p>
                      <a:pPr algn="ctr" fontAlgn="ctr"/>
                      <a:r>
                        <a:rPr lang="en-US" sz="700" b="0" i="0" u="none" strike="noStrike">
                          <a:solidFill>
                            <a:srgbClr val="000000"/>
                          </a:solidFill>
                          <a:effectLst/>
                          <a:latin typeface="Calibri" panose="020F0502020204030204" pitchFamily="34" charset="0"/>
                        </a:rPr>
                        <a:t>High School</a:t>
                      </a:r>
                    </a:p>
                  </a:txBody>
                  <a:tcPr marL="7146" marR="7146" marT="7146" marB="0" anchor="ctr">
                    <a:lnL>
                      <a:noFill/>
                    </a:lnL>
                    <a:lnR>
                      <a:noFill/>
                    </a:lnR>
                    <a:lnT>
                      <a:noFill/>
                    </a:lnT>
                    <a:lnB>
                      <a:noFill/>
                    </a:lnB>
                  </a:tcPr>
                </a:tc>
                <a:tc>
                  <a:txBody>
                    <a:bodyPr/>
                    <a:lstStyle/>
                    <a:p>
                      <a:pPr algn="ctr" fontAlgn="ctr"/>
                      <a:r>
                        <a:rPr lang="en-US" sz="700" b="0" i="0" u="none" strike="noStrike">
                          <a:solidFill>
                            <a:srgbClr val="000000"/>
                          </a:solidFill>
                          <a:effectLst/>
                          <a:latin typeface="Calibri" panose="020F0502020204030204" pitchFamily="34" charset="0"/>
                        </a:rPr>
                        <a:t>Lincoln</a:t>
                      </a:r>
                    </a:p>
                  </a:txBody>
                  <a:tcPr marL="7146" marR="7146" marT="7146" marB="0" anchor="ctr">
                    <a:lnL>
                      <a:noFill/>
                    </a:lnL>
                    <a:lnR>
                      <a:noFill/>
                    </a:lnR>
                    <a:lnT>
                      <a:noFill/>
                    </a:lnT>
                    <a:lnB>
                      <a:noFill/>
                    </a:lnB>
                  </a:tcPr>
                </a:tc>
                <a:tc>
                  <a:txBody>
                    <a:bodyPr/>
                    <a:lstStyle/>
                    <a:p>
                      <a:pPr algn="ctr" fontAlgn="ctr"/>
                      <a:endParaRPr lang="en-US" sz="700" b="0" i="0" u="none" strike="noStrike">
                        <a:solidFill>
                          <a:srgbClr val="000000"/>
                        </a:solidFill>
                        <a:effectLst/>
                        <a:latin typeface="Calibri" panose="020F0502020204030204" pitchFamily="34" charset="0"/>
                      </a:endParaRPr>
                    </a:p>
                  </a:txBody>
                  <a:tcPr marL="7146" marR="7146" marT="7146" marB="0" anchor="ctr">
                    <a:lnL>
                      <a:noFill/>
                    </a:lnL>
                    <a:lnR>
                      <a:noFill/>
                    </a:lnR>
                    <a:lnT>
                      <a:noFill/>
                    </a:lnT>
                    <a:lnB>
                      <a:noFill/>
                    </a:lnB>
                  </a:tcPr>
                </a:tc>
                <a:extLst>
                  <a:ext uri="{0D108BD9-81ED-4DB2-BD59-A6C34878D82A}">
                    <a16:rowId xmlns:a16="http://schemas.microsoft.com/office/drawing/2014/main" val="3837169454"/>
                  </a:ext>
                </a:extLst>
              </a:tr>
              <a:tr h="137672">
                <a:tc>
                  <a:txBody>
                    <a:bodyPr/>
                    <a:lstStyle/>
                    <a:p>
                      <a:pPr algn="ctr" fontAlgn="ctr"/>
                      <a:r>
                        <a:rPr lang="en-US" sz="700" b="0" i="0" u="none" strike="noStrike">
                          <a:solidFill>
                            <a:srgbClr val="000000"/>
                          </a:solidFill>
                          <a:effectLst/>
                          <a:latin typeface="Calibri" panose="020F0502020204030204" pitchFamily="34" charset="0"/>
                        </a:rPr>
                        <a:t>G5</a:t>
                      </a:r>
                    </a:p>
                  </a:txBody>
                  <a:tcPr marL="7146" marR="7146" marT="7146" marB="0" anchor="ctr">
                    <a:lnL>
                      <a:noFill/>
                    </a:lnL>
                    <a:lnR>
                      <a:noFill/>
                    </a:lnR>
                    <a:lnT>
                      <a:noFill/>
                    </a:lnT>
                    <a:lnB>
                      <a:noFill/>
                    </a:lnB>
                  </a:tcPr>
                </a:tc>
                <a:tc>
                  <a:txBody>
                    <a:bodyPr/>
                    <a:lstStyle/>
                    <a:p>
                      <a:pPr algn="l" fontAlgn="ctr"/>
                      <a:r>
                        <a:rPr lang="en-US" sz="700" b="0" i="0" u="none" strike="noStrike">
                          <a:solidFill>
                            <a:srgbClr val="000000"/>
                          </a:solidFill>
                          <a:effectLst/>
                          <a:latin typeface="Calibri" panose="020F0502020204030204" pitchFamily="34" charset="0"/>
                        </a:rPr>
                        <a:t>Llewellyn</a:t>
                      </a:r>
                    </a:p>
                  </a:txBody>
                  <a:tcPr marL="7146" marR="7146" marT="7146" marB="0" anchor="ctr">
                    <a:lnL>
                      <a:noFill/>
                    </a:lnL>
                    <a:lnR>
                      <a:noFill/>
                    </a:lnR>
                    <a:lnT>
                      <a:noFill/>
                    </a:lnT>
                    <a:lnB>
                      <a:noFill/>
                    </a:lnB>
                  </a:tcPr>
                </a:tc>
                <a:tc>
                  <a:txBody>
                    <a:bodyPr/>
                    <a:lstStyle/>
                    <a:p>
                      <a:pPr algn="ctr" fontAlgn="ctr"/>
                      <a:r>
                        <a:rPr lang="en-US" sz="700" b="0" i="0" u="none" strike="noStrike">
                          <a:solidFill>
                            <a:srgbClr val="000000"/>
                          </a:solidFill>
                          <a:effectLst/>
                          <a:latin typeface="Calibri" panose="020F0502020204030204" pitchFamily="34" charset="0"/>
                        </a:rPr>
                        <a:t>K-5</a:t>
                      </a:r>
                    </a:p>
                  </a:txBody>
                  <a:tcPr marL="7146" marR="7146" marT="7146" marB="0" anchor="ctr">
                    <a:lnL>
                      <a:noFill/>
                    </a:lnL>
                    <a:lnR>
                      <a:noFill/>
                    </a:lnR>
                    <a:lnT>
                      <a:noFill/>
                    </a:lnT>
                    <a:lnB>
                      <a:noFill/>
                    </a:lnB>
                  </a:tcPr>
                </a:tc>
                <a:tc>
                  <a:txBody>
                    <a:bodyPr/>
                    <a:lstStyle/>
                    <a:p>
                      <a:pPr algn="ctr" fontAlgn="ctr"/>
                      <a:r>
                        <a:rPr lang="en-US" sz="700" b="0" i="0" u="none" strike="noStrike">
                          <a:solidFill>
                            <a:srgbClr val="000000"/>
                          </a:solidFill>
                          <a:effectLst/>
                          <a:latin typeface="Calibri" panose="020F0502020204030204" pitchFamily="34" charset="0"/>
                        </a:rPr>
                        <a:t>Cleveland</a:t>
                      </a:r>
                    </a:p>
                  </a:txBody>
                  <a:tcPr marL="7146" marR="7146" marT="7146" marB="0" anchor="ctr">
                    <a:lnL>
                      <a:noFill/>
                    </a:lnL>
                    <a:lnR>
                      <a:noFill/>
                    </a:lnR>
                    <a:lnT>
                      <a:noFill/>
                    </a:lnT>
                    <a:lnB>
                      <a:noFill/>
                    </a:lnB>
                  </a:tcPr>
                </a:tc>
                <a:tc>
                  <a:txBody>
                    <a:bodyPr/>
                    <a:lstStyle/>
                    <a:p>
                      <a:pPr algn="ctr" fontAlgn="ctr"/>
                      <a:endParaRPr lang="en-US" sz="700" b="0" i="0" u="none" strike="noStrike">
                        <a:solidFill>
                          <a:srgbClr val="000000"/>
                        </a:solidFill>
                        <a:effectLst/>
                        <a:latin typeface="Calibri" panose="020F0502020204030204" pitchFamily="34" charset="0"/>
                      </a:endParaRPr>
                    </a:p>
                  </a:txBody>
                  <a:tcPr marL="7146" marR="7146" marT="7146" marB="0" anchor="ctr">
                    <a:lnL>
                      <a:noFill/>
                    </a:lnL>
                    <a:lnR>
                      <a:noFill/>
                    </a:lnR>
                    <a:lnT>
                      <a:noFill/>
                    </a:lnT>
                    <a:lnB>
                      <a:noFill/>
                    </a:lnB>
                  </a:tcPr>
                </a:tc>
                <a:extLst>
                  <a:ext uri="{0D108BD9-81ED-4DB2-BD59-A6C34878D82A}">
                    <a16:rowId xmlns:a16="http://schemas.microsoft.com/office/drawing/2014/main" val="2526445917"/>
                  </a:ext>
                </a:extLst>
              </a:tr>
              <a:tr h="137672">
                <a:tc>
                  <a:txBody>
                    <a:bodyPr/>
                    <a:lstStyle/>
                    <a:p>
                      <a:pPr algn="ctr" fontAlgn="ctr"/>
                      <a:r>
                        <a:rPr lang="en-US" sz="700" b="0" i="0" u="none" strike="noStrike">
                          <a:solidFill>
                            <a:srgbClr val="000000"/>
                          </a:solidFill>
                          <a:effectLst/>
                          <a:latin typeface="Calibri" panose="020F0502020204030204" pitchFamily="34" charset="0"/>
                        </a:rPr>
                        <a:t>G5</a:t>
                      </a:r>
                    </a:p>
                  </a:txBody>
                  <a:tcPr marL="7146" marR="7146" marT="7146" marB="0" anchor="ctr">
                    <a:lnL>
                      <a:noFill/>
                    </a:lnL>
                    <a:lnR>
                      <a:noFill/>
                    </a:lnR>
                    <a:lnT>
                      <a:noFill/>
                    </a:lnT>
                    <a:lnB>
                      <a:noFill/>
                    </a:lnB>
                  </a:tcPr>
                </a:tc>
                <a:tc>
                  <a:txBody>
                    <a:bodyPr/>
                    <a:lstStyle/>
                    <a:p>
                      <a:pPr algn="l" fontAlgn="ctr"/>
                      <a:r>
                        <a:rPr lang="en-US" sz="700" b="0" i="0" u="none" strike="noStrike">
                          <a:solidFill>
                            <a:srgbClr val="000000"/>
                          </a:solidFill>
                          <a:effectLst/>
                          <a:latin typeface="Calibri" panose="020F0502020204030204" pitchFamily="34" charset="0"/>
                        </a:rPr>
                        <a:t>Markham</a:t>
                      </a:r>
                    </a:p>
                  </a:txBody>
                  <a:tcPr marL="7146" marR="7146" marT="7146" marB="0" anchor="ctr">
                    <a:lnL>
                      <a:noFill/>
                    </a:lnL>
                    <a:lnR>
                      <a:noFill/>
                    </a:lnR>
                    <a:lnT>
                      <a:noFill/>
                    </a:lnT>
                    <a:lnB>
                      <a:noFill/>
                    </a:lnB>
                    <a:solidFill>
                      <a:srgbClr val="A9D08E"/>
                    </a:solidFill>
                  </a:tcPr>
                </a:tc>
                <a:tc>
                  <a:txBody>
                    <a:bodyPr/>
                    <a:lstStyle/>
                    <a:p>
                      <a:pPr algn="ctr" fontAlgn="ctr"/>
                      <a:r>
                        <a:rPr lang="en-US" sz="700" b="0" i="0" u="none" strike="noStrike">
                          <a:solidFill>
                            <a:srgbClr val="000000"/>
                          </a:solidFill>
                          <a:effectLst/>
                          <a:latin typeface="Calibri" panose="020F0502020204030204" pitchFamily="34" charset="0"/>
                        </a:rPr>
                        <a:t>K-5</a:t>
                      </a:r>
                    </a:p>
                  </a:txBody>
                  <a:tcPr marL="7146" marR="7146" marT="7146" marB="0" anchor="ctr">
                    <a:lnL>
                      <a:noFill/>
                    </a:lnL>
                    <a:lnR>
                      <a:noFill/>
                    </a:lnR>
                    <a:lnT>
                      <a:noFill/>
                    </a:lnT>
                    <a:lnB>
                      <a:noFill/>
                    </a:lnB>
                  </a:tcPr>
                </a:tc>
                <a:tc>
                  <a:txBody>
                    <a:bodyPr/>
                    <a:lstStyle/>
                    <a:p>
                      <a:pPr algn="ctr" fontAlgn="ctr"/>
                      <a:r>
                        <a:rPr lang="en-US" sz="700" b="0" i="0" u="none" strike="noStrike">
                          <a:solidFill>
                            <a:srgbClr val="000000"/>
                          </a:solidFill>
                          <a:effectLst/>
                          <a:latin typeface="Calibri" panose="020F0502020204030204" pitchFamily="34" charset="0"/>
                        </a:rPr>
                        <a:t>Wilson</a:t>
                      </a:r>
                    </a:p>
                  </a:txBody>
                  <a:tcPr marL="7146" marR="7146" marT="7146" marB="0" anchor="ctr">
                    <a:lnL>
                      <a:noFill/>
                    </a:lnL>
                    <a:lnR>
                      <a:noFill/>
                    </a:lnR>
                    <a:lnT>
                      <a:noFill/>
                    </a:lnT>
                    <a:lnB>
                      <a:noFill/>
                    </a:lnB>
                  </a:tcPr>
                </a:tc>
                <a:tc>
                  <a:txBody>
                    <a:bodyPr/>
                    <a:lstStyle/>
                    <a:p>
                      <a:pPr algn="ctr" fontAlgn="ctr"/>
                      <a:r>
                        <a:rPr lang="en-US" sz="700" b="0" i="0" u="none" strike="noStrike">
                          <a:solidFill>
                            <a:srgbClr val="000000"/>
                          </a:solidFill>
                          <a:effectLst/>
                          <a:latin typeface="Calibri" panose="020F0502020204030204" pitchFamily="34" charset="0"/>
                        </a:rPr>
                        <a:t>Yes</a:t>
                      </a:r>
                    </a:p>
                  </a:txBody>
                  <a:tcPr marL="7146" marR="7146" marT="7146" marB="0" anchor="ctr">
                    <a:lnL>
                      <a:noFill/>
                    </a:lnL>
                    <a:lnR>
                      <a:noFill/>
                    </a:lnR>
                    <a:lnT>
                      <a:noFill/>
                    </a:lnT>
                    <a:lnB>
                      <a:noFill/>
                    </a:lnB>
                  </a:tcPr>
                </a:tc>
                <a:extLst>
                  <a:ext uri="{0D108BD9-81ED-4DB2-BD59-A6C34878D82A}">
                    <a16:rowId xmlns:a16="http://schemas.microsoft.com/office/drawing/2014/main" val="1698625856"/>
                  </a:ext>
                </a:extLst>
              </a:tr>
              <a:tr h="137672">
                <a:tc>
                  <a:txBody>
                    <a:bodyPr/>
                    <a:lstStyle/>
                    <a:p>
                      <a:pPr algn="ctr" fontAlgn="ctr"/>
                      <a:r>
                        <a:rPr lang="en-US" sz="700" b="0" i="0" u="none" strike="noStrike">
                          <a:solidFill>
                            <a:srgbClr val="000000"/>
                          </a:solidFill>
                          <a:effectLst/>
                          <a:latin typeface="Calibri" panose="020F0502020204030204" pitchFamily="34" charset="0"/>
                        </a:rPr>
                        <a:t>G5</a:t>
                      </a:r>
                    </a:p>
                  </a:txBody>
                  <a:tcPr marL="7146" marR="7146" marT="7146" marB="0" anchor="ctr">
                    <a:lnL>
                      <a:noFill/>
                    </a:lnL>
                    <a:lnR>
                      <a:noFill/>
                    </a:lnR>
                    <a:lnT>
                      <a:noFill/>
                    </a:lnT>
                    <a:lnB>
                      <a:noFill/>
                    </a:lnB>
                  </a:tcPr>
                </a:tc>
                <a:tc>
                  <a:txBody>
                    <a:bodyPr/>
                    <a:lstStyle/>
                    <a:p>
                      <a:pPr algn="l" fontAlgn="ctr"/>
                      <a:r>
                        <a:rPr lang="en-US" sz="700" b="0" i="0" u="none" strike="noStrike">
                          <a:solidFill>
                            <a:srgbClr val="000000"/>
                          </a:solidFill>
                          <a:effectLst/>
                          <a:latin typeface="Calibri" panose="020F0502020204030204" pitchFamily="34" charset="0"/>
                        </a:rPr>
                        <a:t>Monroe/Da Vinci</a:t>
                      </a:r>
                    </a:p>
                  </a:txBody>
                  <a:tcPr marL="7146" marR="7146" marT="7146" marB="0" anchor="ctr">
                    <a:lnL>
                      <a:noFill/>
                    </a:lnL>
                    <a:lnR>
                      <a:noFill/>
                    </a:lnR>
                    <a:lnT>
                      <a:noFill/>
                    </a:lnT>
                    <a:lnB>
                      <a:noFill/>
                    </a:lnB>
                  </a:tcPr>
                </a:tc>
                <a:tc>
                  <a:txBody>
                    <a:bodyPr/>
                    <a:lstStyle/>
                    <a:p>
                      <a:pPr algn="ctr" fontAlgn="ctr"/>
                      <a:r>
                        <a:rPr lang="en-US" sz="700" b="0" i="0" u="none" strike="noStrike">
                          <a:solidFill>
                            <a:srgbClr val="000000"/>
                          </a:solidFill>
                          <a:effectLst/>
                          <a:latin typeface="Calibri" panose="020F0502020204030204" pitchFamily="34" charset="0"/>
                        </a:rPr>
                        <a:t>Middle School</a:t>
                      </a:r>
                    </a:p>
                  </a:txBody>
                  <a:tcPr marL="7146" marR="7146" marT="7146" marB="0" anchor="ctr">
                    <a:lnL>
                      <a:noFill/>
                    </a:lnL>
                    <a:lnR>
                      <a:noFill/>
                    </a:lnR>
                    <a:lnT>
                      <a:noFill/>
                    </a:lnT>
                    <a:lnB>
                      <a:noFill/>
                    </a:lnB>
                  </a:tcPr>
                </a:tc>
                <a:tc>
                  <a:txBody>
                    <a:bodyPr/>
                    <a:lstStyle/>
                    <a:p>
                      <a:pPr algn="ctr" fontAlgn="ctr"/>
                      <a:r>
                        <a:rPr lang="en-US" sz="700" b="0" i="0" u="none" strike="noStrike">
                          <a:solidFill>
                            <a:srgbClr val="000000"/>
                          </a:solidFill>
                          <a:effectLst/>
                          <a:latin typeface="Calibri" panose="020F0502020204030204" pitchFamily="34" charset="0"/>
                        </a:rPr>
                        <a:t>Cleveland</a:t>
                      </a:r>
                    </a:p>
                  </a:txBody>
                  <a:tcPr marL="7146" marR="7146" marT="7146" marB="0" anchor="ctr">
                    <a:lnL>
                      <a:noFill/>
                    </a:lnL>
                    <a:lnR>
                      <a:noFill/>
                    </a:lnR>
                    <a:lnT>
                      <a:noFill/>
                    </a:lnT>
                    <a:lnB>
                      <a:noFill/>
                    </a:lnB>
                  </a:tcPr>
                </a:tc>
                <a:tc>
                  <a:txBody>
                    <a:bodyPr/>
                    <a:lstStyle/>
                    <a:p>
                      <a:pPr algn="ctr" fontAlgn="ctr"/>
                      <a:endParaRPr lang="en-US" sz="700" b="0" i="0" u="none" strike="noStrike">
                        <a:solidFill>
                          <a:srgbClr val="000000"/>
                        </a:solidFill>
                        <a:effectLst/>
                        <a:latin typeface="Calibri" panose="020F0502020204030204" pitchFamily="34" charset="0"/>
                      </a:endParaRPr>
                    </a:p>
                  </a:txBody>
                  <a:tcPr marL="7146" marR="7146" marT="7146" marB="0" anchor="ctr">
                    <a:lnL>
                      <a:noFill/>
                    </a:lnL>
                    <a:lnR>
                      <a:noFill/>
                    </a:lnR>
                    <a:lnT>
                      <a:noFill/>
                    </a:lnT>
                    <a:lnB>
                      <a:noFill/>
                    </a:lnB>
                  </a:tcPr>
                </a:tc>
                <a:extLst>
                  <a:ext uri="{0D108BD9-81ED-4DB2-BD59-A6C34878D82A}">
                    <a16:rowId xmlns:a16="http://schemas.microsoft.com/office/drawing/2014/main" val="2921091302"/>
                  </a:ext>
                </a:extLst>
              </a:tr>
              <a:tr h="137672">
                <a:tc>
                  <a:txBody>
                    <a:bodyPr/>
                    <a:lstStyle/>
                    <a:p>
                      <a:pPr algn="ctr" fontAlgn="ctr"/>
                      <a:r>
                        <a:rPr lang="en-US" sz="700" b="0" i="0" u="none" strike="noStrike">
                          <a:solidFill>
                            <a:srgbClr val="000000"/>
                          </a:solidFill>
                          <a:effectLst/>
                          <a:latin typeface="Calibri" panose="020F0502020204030204" pitchFamily="34" charset="0"/>
                        </a:rPr>
                        <a:t>G5</a:t>
                      </a:r>
                    </a:p>
                  </a:txBody>
                  <a:tcPr marL="7146" marR="7146" marT="7146" marB="0" anchor="ctr">
                    <a:lnL>
                      <a:noFill/>
                    </a:lnL>
                    <a:lnR>
                      <a:noFill/>
                    </a:lnR>
                    <a:lnT>
                      <a:noFill/>
                    </a:lnT>
                    <a:lnB>
                      <a:noFill/>
                    </a:lnB>
                  </a:tcPr>
                </a:tc>
                <a:tc>
                  <a:txBody>
                    <a:bodyPr/>
                    <a:lstStyle/>
                    <a:p>
                      <a:pPr algn="l" fontAlgn="ctr"/>
                      <a:r>
                        <a:rPr lang="en-US" sz="700" b="0" i="0" u="none" strike="noStrike">
                          <a:solidFill>
                            <a:srgbClr val="000000"/>
                          </a:solidFill>
                          <a:effectLst/>
                          <a:latin typeface="Calibri" panose="020F0502020204030204" pitchFamily="34" charset="0"/>
                        </a:rPr>
                        <a:t>Sellwood</a:t>
                      </a:r>
                    </a:p>
                  </a:txBody>
                  <a:tcPr marL="7146" marR="7146" marT="7146" marB="0" anchor="ctr">
                    <a:lnL>
                      <a:noFill/>
                    </a:lnL>
                    <a:lnR>
                      <a:noFill/>
                    </a:lnR>
                    <a:lnT>
                      <a:noFill/>
                    </a:lnT>
                    <a:lnB>
                      <a:noFill/>
                    </a:lnB>
                  </a:tcPr>
                </a:tc>
                <a:tc>
                  <a:txBody>
                    <a:bodyPr/>
                    <a:lstStyle/>
                    <a:p>
                      <a:pPr algn="ctr" fontAlgn="ctr"/>
                      <a:r>
                        <a:rPr lang="en-US" sz="700" b="0" i="0" u="none" strike="noStrike">
                          <a:solidFill>
                            <a:srgbClr val="000000"/>
                          </a:solidFill>
                          <a:effectLst/>
                          <a:latin typeface="Calibri" panose="020F0502020204030204" pitchFamily="34" charset="0"/>
                        </a:rPr>
                        <a:t>Middle School</a:t>
                      </a:r>
                    </a:p>
                  </a:txBody>
                  <a:tcPr marL="7146" marR="7146" marT="7146" marB="0" anchor="ctr">
                    <a:lnL>
                      <a:noFill/>
                    </a:lnL>
                    <a:lnR>
                      <a:noFill/>
                    </a:lnR>
                    <a:lnT>
                      <a:noFill/>
                    </a:lnT>
                    <a:lnB>
                      <a:noFill/>
                    </a:lnB>
                  </a:tcPr>
                </a:tc>
                <a:tc>
                  <a:txBody>
                    <a:bodyPr/>
                    <a:lstStyle/>
                    <a:p>
                      <a:pPr algn="ctr" fontAlgn="ctr"/>
                      <a:r>
                        <a:rPr lang="en-US" sz="700" b="0" i="0" u="none" strike="noStrike">
                          <a:solidFill>
                            <a:srgbClr val="000000"/>
                          </a:solidFill>
                          <a:effectLst/>
                          <a:latin typeface="Calibri" panose="020F0502020204030204" pitchFamily="34" charset="0"/>
                        </a:rPr>
                        <a:t>Cleveland</a:t>
                      </a:r>
                    </a:p>
                  </a:txBody>
                  <a:tcPr marL="7146" marR="7146" marT="7146" marB="0" anchor="ctr">
                    <a:lnL>
                      <a:noFill/>
                    </a:lnL>
                    <a:lnR>
                      <a:noFill/>
                    </a:lnR>
                    <a:lnT>
                      <a:noFill/>
                    </a:lnT>
                    <a:lnB>
                      <a:noFill/>
                    </a:lnB>
                  </a:tcPr>
                </a:tc>
                <a:tc>
                  <a:txBody>
                    <a:bodyPr/>
                    <a:lstStyle/>
                    <a:p>
                      <a:pPr algn="ctr" fontAlgn="ctr"/>
                      <a:endParaRPr lang="en-US" sz="700" b="0" i="0" u="none" strike="noStrike">
                        <a:solidFill>
                          <a:srgbClr val="000000"/>
                        </a:solidFill>
                        <a:effectLst/>
                        <a:latin typeface="Calibri" panose="020F0502020204030204" pitchFamily="34" charset="0"/>
                      </a:endParaRPr>
                    </a:p>
                  </a:txBody>
                  <a:tcPr marL="7146" marR="7146" marT="7146" marB="0" anchor="ctr">
                    <a:lnL>
                      <a:noFill/>
                    </a:lnL>
                    <a:lnR>
                      <a:noFill/>
                    </a:lnR>
                    <a:lnT>
                      <a:noFill/>
                    </a:lnT>
                    <a:lnB>
                      <a:noFill/>
                    </a:lnB>
                  </a:tcPr>
                </a:tc>
                <a:extLst>
                  <a:ext uri="{0D108BD9-81ED-4DB2-BD59-A6C34878D82A}">
                    <a16:rowId xmlns:a16="http://schemas.microsoft.com/office/drawing/2014/main" val="4155138996"/>
                  </a:ext>
                </a:extLst>
              </a:tr>
              <a:tr h="137672">
                <a:tc>
                  <a:txBody>
                    <a:bodyPr/>
                    <a:lstStyle/>
                    <a:p>
                      <a:pPr algn="ctr" fontAlgn="ctr"/>
                      <a:r>
                        <a:rPr lang="en-US" sz="700" b="0" i="0" u="none" strike="noStrike">
                          <a:solidFill>
                            <a:srgbClr val="000000"/>
                          </a:solidFill>
                          <a:effectLst/>
                          <a:latin typeface="Calibri" panose="020F0502020204030204" pitchFamily="34" charset="0"/>
                        </a:rPr>
                        <a:t>G5</a:t>
                      </a:r>
                    </a:p>
                  </a:txBody>
                  <a:tcPr marL="7146" marR="7146" marT="7146" marB="0" anchor="ctr">
                    <a:lnL>
                      <a:noFill/>
                    </a:lnL>
                    <a:lnR>
                      <a:noFill/>
                    </a:lnR>
                    <a:lnT>
                      <a:noFill/>
                    </a:lnT>
                    <a:lnB>
                      <a:noFill/>
                    </a:lnB>
                  </a:tcPr>
                </a:tc>
                <a:tc>
                  <a:txBody>
                    <a:bodyPr/>
                    <a:lstStyle/>
                    <a:p>
                      <a:pPr algn="l" fontAlgn="ctr"/>
                      <a:r>
                        <a:rPr lang="en-US" sz="700" b="0" i="0" u="none" strike="noStrike">
                          <a:solidFill>
                            <a:srgbClr val="000000"/>
                          </a:solidFill>
                          <a:effectLst/>
                          <a:latin typeface="Calibri" panose="020F0502020204030204" pitchFamily="34" charset="0"/>
                        </a:rPr>
                        <a:t>Stephenson</a:t>
                      </a:r>
                    </a:p>
                  </a:txBody>
                  <a:tcPr marL="7146" marR="7146" marT="7146" marB="0" anchor="ctr">
                    <a:lnL>
                      <a:noFill/>
                    </a:lnL>
                    <a:lnR>
                      <a:noFill/>
                    </a:lnR>
                    <a:lnT>
                      <a:noFill/>
                    </a:lnT>
                    <a:lnB>
                      <a:noFill/>
                    </a:lnB>
                  </a:tcPr>
                </a:tc>
                <a:tc>
                  <a:txBody>
                    <a:bodyPr/>
                    <a:lstStyle/>
                    <a:p>
                      <a:pPr algn="ctr" fontAlgn="ctr"/>
                      <a:r>
                        <a:rPr lang="en-US" sz="700" b="0" i="0" u="none" strike="noStrike">
                          <a:solidFill>
                            <a:srgbClr val="000000"/>
                          </a:solidFill>
                          <a:effectLst/>
                          <a:latin typeface="Calibri" panose="020F0502020204030204" pitchFamily="34" charset="0"/>
                        </a:rPr>
                        <a:t>K-5</a:t>
                      </a:r>
                    </a:p>
                  </a:txBody>
                  <a:tcPr marL="7146" marR="7146" marT="7146" marB="0" anchor="ctr">
                    <a:lnL>
                      <a:noFill/>
                    </a:lnL>
                    <a:lnR>
                      <a:noFill/>
                    </a:lnR>
                    <a:lnT>
                      <a:noFill/>
                    </a:lnT>
                    <a:lnB>
                      <a:noFill/>
                    </a:lnB>
                  </a:tcPr>
                </a:tc>
                <a:tc>
                  <a:txBody>
                    <a:bodyPr/>
                    <a:lstStyle/>
                    <a:p>
                      <a:pPr algn="ctr" fontAlgn="ctr"/>
                      <a:r>
                        <a:rPr lang="en-US" sz="700" b="0" i="0" u="none" strike="noStrike">
                          <a:solidFill>
                            <a:srgbClr val="000000"/>
                          </a:solidFill>
                          <a:effectLst/>
                          <a:latin typeface="Calibri" panose="020F0502020204030204" pitchFamily="34" charset="0"/>
                        </a:rPr>
                        <a:t>Wilson</a:t>
                      </a:r>
                    </a:p>
                  </a:txBody>
                  <a:tcPr marL="7146" marR="7146" marT="7146" marB="0" anchor="ctr">
                    <a:lnL>
                      <a:noFill/>
                    </a:lnL>
                    <a:lnR>
                      <a:noFill/>
                    </a:lnR>
                    <a:lnT>
                      <a:noFill/>
                    </a:lnT>
                    <a:lnB>
                      <a:noFill/>
                    </a:lnB>
                  </a:tcPr>
                </a:tc>
                <a:tc>
                  <a:txBody>
                    <a:bodyPr/>
                    <a:lstStyle/>
                    <a:p>
                      <a:pPr algn="ctr" fontAlgn="ctr"/>
                      <a:endParaRPr lang="en-US" sz="700" b="0" i="0" u="none" strike="noStrike">
                        <a:solidFill>
                          <a:srgbClr val="000000"/>
                        </a:solidFill>
                        <a:effectLst/>
                        <a:latin typeface="Calibri" panose="020F0502020204030204" pitchFamily="34" charset="0"/>
                      </a:endParaRPr>
                    </a:p>
                  </a:txBody>
                  <a:tcPr marL="7146" marR="7146" marT="7146" marB="0" anchor="ctr">
                    <a:lnL>
                      <a:noFill/>
                    </a:lnL>
                    <a:lnR>
                      <a:noFill/>
                    </a:lnR>
                    <a:lnT>
                      <a:noFill/>
                    </a:lnT>
                    <a:lnB>
                      <a:noFill/>
                    </a:lnB>
                  </a:tcPr>
                </a:tc>
                <a:extLst>
                  <a:ext uri="{0D108BD9-81ED-4DB2-BD59-A6C34878D82A}">
                    <a16:rowId xmlns:a16="http://schemas.microsoft.com/office/drawing/2014/main" val="707015942"/>
                  </a:ext>
                </a:extLst>
              </a:tr>
              <a:tr h="137672">
                <a:tc>
                  <a:txBody>
                    <a:bodyPr/>
                    <a:lstStyle/>
                    <a:p>
                      <a:pPr algn="ctr" fontAlgn="ctr"/>
                      <a:r>
                        <a:rPr lang="en-US" sz="700" b="0" i="0" u="none" strike="noStrike">
                          <a:solidFill>
                            <a:srgbClr val="000000"/>
                          </a:solidFill>
                          <a:effectLst/>
                          <a:latin typeface="Calibri" panose="020F0502020204030204" pitchFamily="34" charset="0"/>
                        </a:rPr>
                        <a:t>G5</a:t>
                      </a:r>
                    </a:p>
                  </a:txBody>
                  <a:tcPr marL="7146" marR="7146" marT="7146" marB="0" anchor="ctr">
                    <a:lnL>
                      <a:noFill/>
                    </a:lnL>
                    <a:lnR>
                      <a:noFill/>
                    </a:lnR>
                    <a:lnT>
                      <a:noFill/>
                    </a:lnT>
                    <a:lnB>
                      <a:noFill/>
                    </a:lnB>
                  </a:tcPr>
                </a:tc>
                <a:tc>
                  <a:txBody>
                    <a:bodyPr/>
                    <a:lstStyle/>
                    <a:p>
                      <a:pPr algn="l" fontAlgn="ctr"/>
                      <a:r>
                        <a:rPr lang="en-US" sz="700" b="0" i="0" u="none" strike="noStrike">
                          <a:solidFill>
                            <a:srgbClr val="000000"/>
                          </a:solidFill>
                          <a:effectLst/>
                          <a:latin typeface="Calibri" panose="020F0502020204030204" pitchFamily="34" charset="0"/>
                        </a:rPr>
                        <a:t>Wilson</a:t>
                      </a:r>
                    </a:p>
                  </a:txBody>
                  <a:tcPr marL="7146" marR="7146" marT="7146" marB="0" anchor="ctr">
                    <a:lnL>
                      <a:noFill/>
                    </a:lnL>
                    <a:lnR>
                      <a:noFill/>
                    </a:lnR>
                    <a:lnT>
                      <a:noFill/>
                    </a:lnT>
                    <a:lnB>
                      <a:noFill/>
                    </a:lnB>
                  </a:tcPr>
                </a:tc>
                <a:tc>
                  <a:txBody>
                    <a:bodyPr/>
                    <a:lstStyle/>
                    <a:p>
                      <a:pPr algn="ctr" fontAlgn="ctr"/>
                      <a:r>
                        <a:rPr lang="en-US" sz="700" b="0" i="0" u="none" strike="noStrike">
                          <a:solidFill>
                            <a:srgbClr val="000000"/>
                          </a:solidFill>
                          <a:effectLst/>
                          <a:latin typeface="Calibri" panose="020F0502020204030204" pitchFamily="34" charset="0"/>
                        </a:rPr>
                        <a:t>High School</a:t>
                      </a:r>
                    </a:p>
                  </a:txBody>
                  <a:tcPr marL="7146" marR="7146" marT="7146" marB="0" anchor="ctr">
                    <a:lnL>
                      <a:noFill/>
                    </a:lnL>
                    <a:lnR>
                      <a:noFill/>
                    </a:lnR>
                    <a:lnT>
                      <a:noFill/>
                    </a:lnT>
                    <a:lnB>
                      <a:noFill/>
                    </a:lnB>
                  </a:tcPr>
                </a:tc>
                <a:tc>
                  <a:txBody>
                    <a:bodyPr/>
                    <a:lstStyle/>
                    <a:p>
                      <a:pPr algn="ctr" fontAlgn="ctr"/>
                      <a:r>
                        <a:rPr lang="en-US" sz="700" b="0" i="0" u="none" strike="noStrike">
                          <a:solidFill>
                            <a:srgbClr val="000000"/>
                          </a:solidFill>
                          <a:effectLst/>
                          <a:latin typeface="Calibri" panose="020F0502020204030204" pitchFamily="34" charset="0"/>
                        </a:rPr>
                        <a:t>Wilson</a:t>
                      </a:r>
                    </a:p>
                  </a:txBody>
                  <a:tcPr marL="7146" marR="7146" marT="7146" marB="0" anchor="ctr">
                    <a:lnL>
                      <a:noFill/>
                    </a:lnL>
                    <a:lnR>
                      <a:noFill/>
                    </a:lnR>
                    <a:lnT>
                      <a:noFill/>
                    </a:lnT>
                    <a:lnB>
                      <a:noFill/>
                    </a:lnB>
                  </a:tcPr>
                </a:tc>
                <a:tc>
                  <a:txBody>
                    <a:bodyPr/>
                    <a:lstStyle/>
                    <a:p>
                      <a:pPr algn="ctr" fontAlgn="ctr"/>
                      <a:endParaRPr lang="en-US" sz="700" b="0" i="0" u="none" strike="noStrike">
                        <a:solidFill>
                          <a:srgbClr val="000000"/>
                        </a:solidFill>
                        <a:effectLst/>
                        <a:latin typeface="Calibri" panose="020F0502020204030204" pitchFamily="34" charset="0"/>
                      </a:endParaRPr>
                    </a:p>
                  </a:txBody>
                  <a:tcPr marL="7146" marR="7146" marT="7146" marB="0" anchor="ctr">
                    <a:lnL>
                      <a:noFill/>
                    </a:lnL>
                    <a:lnR>
                      <a:noFill/>
                    </a:lnR>
                    <a:lnT>
                      <a:noFill/>
                    </a:lnT>
                    <a:lnB>
                      <a:noFill/>
                    </a:lnB>
                  </a:tcPr>
                </a:tc>
                <a:extLst>
                  <a:ext uri="{0D108BD9-81ED-4DB2-BD59-A6C34878D82A}">
                    <a16:rowId xmlns:a16="http://schemas.microsoft.com/office/drawing/2014/main" val="2209459447"/>
                  </a:ext>
                </a:extLst>
              </a:tr>
              <a:tr h="137672">
                <a:tc>
                  <a:txBody>
                    <a:bodyPr/>
                    <a:lstStyle/>
                    <a:p>
                      <a:pPr algn="ctr" fontAlgn="ctr"/>
                      <a:r>
                        <a:rPr lang="en-US" sz="700" b="0" i="0" u="none" strike="noStrike">
                          <a:solidFill>
                            <a:srgbClr val="000000"/>
                          </a:solidFill>
                          <a:effectLst/>
                          <a:latin typeface="Calibri" panose="020F0502020204030204" pitchFamily="34" charset="0"/>
                        </a:rPr>
                        <a:t>G5</a:t>
                      </a:r>
                    </a:p>
                  </a:txBody>
                  <a:tcPr marL="7146" marR="7146" marT="7146"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r>
                        <a:rPr lang="en-US" sz="700" b="0" i="0" u="none" strike="noStrike">
                          <a:solidFill>
                            <a:srgbClr val="000000"/>
                          </a:solidFill>
                          <a:effectLst/>
                          <a:latin typeface="Calibri" panose="020F0502020204030204" pitchFamily="34" charset="0"/>
                        </a:rPr>
                        <a:t>Winterhaven</a:t>
                      </a:r>
                    </a:p>
                  </a:txBody>
                  <a:tcPr marL="7146" marR="7146" marT="7146"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Calibri" panose="020F0502020204030204" pitchFamily="34" charset="0"/>
                        </a:rPr>
                        <a:t>K-8</a:t>
                      </a:r>
                    </a:p>
                  </a:txBody>
                  <a:tcPr marL="7146" marR="7146" marT="7146"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Calibri" panose="020F0502020204030204" pitchFamily="34" charset="0"/>
                        </a:rPr>
                        <a:t>Cleveland</a:t>
                      </a:r>
                    </a:p>
                  </a:txBody>
                  <a:tcPr marL="7146" marR="7146" marT="7146"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panose="020F0502020204030204" pitchFamily="34" charset="0"/>
                        </a:rPr>
                        <a:t> </a:t>
                      </a:r>
                    </a:p>
                  </a:txBody>
                  <a:tcPr marL="7146" marR="7146" marT="7146"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15185112"/>
                  </a:ext>
                </a:extLst>
              </a:tr>
            </a:tbl>
          </a:graphicData>
        </a:graphic>
      </p:graphicFrame>
      <p:sp>
        <p:nvSpPr>
          <p:cNvPr id="8" name="TextBox 7">
            <a:extLst>
              <a:ext uri="{FF2B5EF4-FFF2-40B4-BE49-F238E27FC236}">
                <a16:creationId xmlns:a16="http://schemas.microsoft.com/office/drawing/2014/main" id="{5B49CA81-EEE6-492A-A59E-116F134921A7}"/>
              </a:ext>
            </a:extLst>
          </p:cNvPr>
          <p:cNvSpPr txBox="1"/>
          <p:nvPr/>
        </p:nvSpPr>
        <p:spPr>
          <a:xfrm rot="19363013">
            <a:off x="2299236" y="3628267"/>
            <a:ext cx="3995892" cy="923330"/>
          </a:xfrm>
          <a:prstGeom prst="rect">
            <a:avLst/>
          </a:prstGeom>
          <a:solidFill>
            <a:srgbClr val="00B0F0"/>
          </a:solidFill>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dirty="0"/>
              <a:t>Bids opened on Feb 8!  </a:t>
            </a:r>
          </a:p>
          <a:p>
            <a:r>
              <a:rPr lang="en-US" dirty="0"/>
              <a:t>Fixture Replacement Completion Expected Spring, 2018</a:t>
            </a:r>
          </a:p>
        </p:txBody>
      </p:sp>
      <p:sp>
        <p:nvSpPr>
          <p:cNvPr id="9" name="TextBox 8">
            <a:extLst>
              <a:ext uri="{FF2B5EF4-FFF2-40B4-BE49-F238E27FC236}">
                <a16:creationId xmlns:a16="http://schemas.microsoft.com/office/drawing/2014/main" id="{C41FCD2F-C507-487C-BC61-1CC80DC30505}"/>
              </a:ext>
            </a:extLst>
          </p:cNvPr>
          <p:cNvSpPr txBox="1"/>
          <p:nvPr/>
        </p:nvSpPr>
        <p:spPr>
          <a:xfrm rot="19363013">
            <a:off x="6490559" y="3671629"/>
            <a:ext cx="4347301" cy="923330"/>
          </a:xfrm>
          <a:prstGeom prst="rect">
            <a:avLst/>
          </a:prstGeom>
          <a:solidFill>
            <a:srgbClr val="00B0F0"/>
          </a:solidFill>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dirty="0"/>
              <a:t>Bid Walks planned for Feb 21 &amp; 22!</a:t>
            </a:r>
          </a:p>
          <a:p>
            <a:r>
              <a:rPr lang="en-US" dirty="0"/>
              <a:t>Fixture Replacement Completion Expected Spring/ Summer 2018</a:t>
            </a:r>
          </a:p>
        </p:txBody>
      </p:sp>
    </p:spTree>
    <p:extLst>
      <p:ext uri="{BB962C8B-B14F-4D97-AF65-F5344CB8AC3E}">
        <p14:creationId xmlns:p14="http://schemas.microsoft.com/office/powerpoint/2010/main" val="33736658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7FA51-A0ED-40BE-AFB1-CB1487F56E12}"/>
              </a:ext>
            </a:extLst>
          </p:cNvPr>
          <p:cNvSpPr>
            <a:spLocks noGrp="1"/>
          </p:cNvSpPr>
          <p:nvPr>
            <p:ph type="title"/>
          </p:nvPr>
        </p:nvSpPr>
        <p:spPr>
          <a:xfrm>
            <a:off x="1904752" y="1983546"/>
            <a:ext cx="4039652" cy="474819"/>
          </a:xfrm>
        </p:spPr>
        <p:txBody>
          <a:bodyPr>
            <a:noAutofit/>
          </a:bodyPr>
          <a:lstStyle/>
          <a:p>
            <a:r>
              <a:rPr lang="en-US" sz="1800" dirty="0"/>
              <a:t>Fixture Replacement</a:t>
            </a:r>
            <a:br>
              <a:rPr lang="en-US" sz="1800" dirty="0"/>
            </a:br>
            <a:r>
              <a:rPr lang="en-US" sz="1800" dirty="0"/>
              <a:t>Group 6</a:t>
            </a:r>
          </a:p>
        </p:txBody>
      </p:sp>
      <p:sp>
        <p:nvSpPr>
          <p:cNvPr id="4" name="Slide Number Placeholder 3">
            <a:extLst>
              <a:ext uri="{FF2B5EF4-FFF2-40B4-BE49-F238E27FC236}">
                <a16:creationId xmlns:a16="http://schemas.microsoft.com/office/drawing/2014/main" id="{246D1F7C-F875-438E-9C09-FC9634A48DD1}"/>
              </a:ext>
            </a:extLst>
          </p:cNvPr>
          <p:cNvSpPr>
            <a:spLocks noGrp="1"/>
          </p:cNvSpPr>
          <p:nvPr>
            <p:ph type="sldNum" sz="quarter" idx="12"/>
          </p:nvPr>
        </p:nvSpPr>
        <p:spPr/>
        <p:txBody>
          <a:bodyPr/>
          <a:lstStyle/>
          <a:p>
            <a:fld id="{2A013F82-EE5E-44EE-A61D-E31C6657F26F}" type="slidenum">
              <a:rPr lang="en-US" smtClean="0"/>
              <a:pPr/>
              <a:t>12</a:t>
            </a:fld>
            <a:endParaRPr lang="en-US"/>
          </a:p>
        </p:txBody>
      </p:sp>
      <p:sp>
        <p:nvSpPr>
          <p:cNvPr id="12" name="Title 1">
            <a:extLst>
              <a:ext uri="{FF2B5EF4-FFF2-40B4-BE49-F238E27FC236}">
                <a16:creationId xmlns:a16="http://schemas.microsoft.com/office/drawing/2014/main" id="{A8B6C0F4-9B12-454A-B353-059F068EDE3C}"/>
              </a:ext>
            </a:extLst>
          </p:cNvPr>
          <p:cNvSpPr txBox="1">
            <a:spLocks/>
          </p:cNvSpPr>
          <p:nvPr/>
        </p:nvSpPr>
        <p:spPr>
          <a:xfrm>
            <a:off x="6196397" y="1983546"/>
            <a:ext cx="4039652" cy="474819"/>
          </a:xfrm>
          <a:prstGeom prst="rect">
            <a:avLst/>
          </a:prstGeom>
        </p:spPr>
        <p:txBody>
          <a:bodyPr vert="horz" lIns="68598" tIns="34299" rIns="68598" bIns="34299" rtlCol="0" anchor="b">
            <a:noAutofit/>
          </a:bodyPr>
          <a:lstStyle>
            <a:lvl1pPr algn="l" defTabSz="914400" rtl="0" eaLnBrk="1" latinLnBrk="0" hangingPunct="1">
              <a:lnSpc>
                <a:spcPct val="90000"/>
              </a:lnSpc>
              <a:spcBef>
                <a:spcPct val="0"/>
              </a:spcBef>
              <a:buNone/>
              <a:defRPr sz="3600" kern="1200" spc="100" baseline="0">
                <a:solidFill>
                  <a:schemeClr val="bg1"/>
                </a:solidFill>
                <a:latin typeface="+mj-lt"/>
                <a:ea typeface="+mj-ea"/>
                <a:cs typeface="+mj-cs"/>
              </a:defRPr>
            </a:lvl1pPr>
          </a:lstStyle>
          <a:p>
            <a:pPr algn="ctr"/>
            <a:r>
              <a:rPr lang="en-US" sz="1800" dirty="0">
                <a:solidFill>
                  <a:schemeClr val="tx1"/>
                </a:solidFill>
              </a:rPr>
              <a:t>Fixture Replacement</a:t>
            </a:r>
            <a:br>
              <a:rPr lang="en-US" sz="1800" dirty="0">
                <a:solidFill>
                  <a:schemeClr val="tx1"/>
                </a:solidFill>
              </a:rPr>
            </a:br>
            <a:r>
              <a:rPr lang="en-US" sz="1800" dirty="0">
                <a:solidFill>
                  <a:schemeClr val="tx1"/>
                </a:solidFill>
              </a:rPr>
              <a:t>Group 7 </a:t>
            </a:r>
          </a:p>
          <a:p>
            <a:r>
              <a:rPr lang="en-US" sz="1800" dirty="0">
                <a:solidFill>
                  <a:schemeClr val="tx1"/>
                </a:solidFill>
              </a:rPr>
              <a:t>(Administration Buildings / Vacant)</a:t>
            </a:r>
          </a:p>
        </p:txBody>
      </p:sp>
      <p:graphicFrame>
        <p:nvGraphicFramePr>
          <p:cNvPr id="3" name="Table 2">
            <a:extLst>
              <a:ext uri="{FF2B5EF4-FFF2-40B4-BE49-F238E27FC236}">
                <a16:creationId xmlns:a16="http://schemas.microsoft.com/office/drawing/2014/main" id="{74584158-7030-4B9A-83EE-E0E729F4CC5F}"/>
              </a:ext>
            </a:extLst>
          </p:cNvPr>
          <p:cNvGraphicFramePr>
            <a:graphicFrameLocks noGrp="1"/>
          </p:cNvGraphicFramePr>
          <p:nvPr>
            <p:extLst/>
          </p:nvPr>
        </p:nvGraphicFramePr>
        <p:xfrm>
          <a:off x="1904752" y="2458361"/>
          <a:ext cx="4039652" cy="2299456"/>
        </p:xfrm>
        <a:graphic>
          <a:graphicData uri="http://schemas.openxmlformats.org/drawingml/2006/table">
            <a:tbl>
              <a:tblPr/>
              <a:tblGrid>
                <a:gridCol w="533539">
                  <a:extLst>
                    <a:ext uri="{9D8B030D-6E8A-4147-A177-3AD203B41FA5}">
                      <a16:colId xmlns:a16="http://schemas.microsoft.com/office/drawing/2014/main" val="2899731600"/>
                    </a:ext>
                  </a:extLst>
                </a:gridCol>
                <a:gridCol w="1343375">
                  <a:extLst>
                    <a:ext uri="{9D8B030D-6E8A-4147-A177-3AD203B41FA5}">
                      <a16:colId xmlns:a16="http://schemas.microsoft.com/office/drawing/2014/main" val="686783115"/>
                    </a:ext>
                  </a:extLst>
                </a:gridCol>
                <a:gridCol w="895583">
                  <a:extLst>
                    <a:ext uri="{9D8B030D-6E8A-4147-A177-3AD203B41FA5}">
                      <a16:colId xmlns:a16="http://schemas.microsoft.com/office/drawing/2014/main" val="512363723"/>
                    </a:ext>
                  </a:extLst>
                </a:gridCol>
                <a:gridCol w="733616">
                  <a:extLst>
                    <a:ext uri="{9D8B030D-6E8A-4147-A177-3AD203B41FA5}">
                      <a16:colId xmlns:a16="http://schemas.microsoft.com/office/drawing/2014/main" val="511954372"/>
                    </a:ext>
                  </a:extLst>
                </a:gridCol>
                <a:gridCol w="533539">
                  <a:extLst>
                    <a:ext uri="{9D8B030D-6E8A-4147-A177-3AD203B41FA5}">
                      <a16:colId xmlns:a16="http://schemas.microsoft.com/office/drawing/2014/main" val="466594215"/>
                    </a:ext>
                  </a:extLst>
                </a:gridCol>
              </a:tblGrid>
              <a:tr h="234376">
                <a:tc>
                  <a:txBody>
                    <a:bodyPr/>
                    <a:lstStyle/>
                    <a:p>
                      <a:pPr algn="ctr" fontAlgn="b"/>
                      <a:r>
                        <a:rPr lang="en-US" sz="800" b="0" i="0" u="none" strike="noStrike">
                          <a:solidFill>
                            <a:srgbClr val="000000"/>
                          </a:solidFill>
                          <a:effectLst/>
                          <a:latin typeface="Calibri" panose="020F0502020204030204" pitchFamily="34" charset="0"/>
                        </a:rPr>
                        <a:t>Group</a:t>
                      </a:r>
                    </a:p>
                  </a:txBody>
                  <a:tcPr marL="7146" marR="7146" marT="7146"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School</a:t>
                      </a:r>
                    </a:p>
                  </a:txBody>
                  <a:tcPr marL="7146" marR="7146" marT="7146"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Level</a:t>
                      </a:r>
                    </a:p>
                  </a:txBody>
                  <a:tcPr marL="7146" marR="7146" marT="7146"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Cluster</a:t>
                      </a:r>
                    </a:p>
                  </a:txBody>
                  <a:tcPr marL="7146" marR="7146" marT="7146"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Title 1</a:t>
                      </a:r>
                    </a:p>
                  </a:txBody>
                  <a:tcPr marL="7146" marR="7146" marT="7146"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03170748"/>
                  </a:ext>
                </a:extLst>
              </a:tr>
              <a:tr h="137672">
                <a:tc>
                  <a:txBody>
                    <a:bodyPr/>
                    <a:lstStyle/>
                    <a:p>
                      <a:pPr algn="ctr" fontAlgn="ctr"/>
                      <a:r>
                        <a:rPr lang="en-US" sz="700" b="0" i="0" u="none" strike="noStrike">
                          <a:solidFill>
                            <a:srgbClr val="000000"/>
                          </a:solidFill>
                          <a:effectLst/>
                          <a:latin typeface="Calibri" panose="020F0502020204030204" pitchFamily="34" charset="0"/>
                        </a:rPr>
                        <a:t>G6</a:t>
                      </a:r>
                    </a:p>
                  </a:txBody>
                  <a:tcPr marL="7146" marR="7146" marT="7146"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r>
                        <a:rPr lang="en-US" sz="700" b="0" i="0" u="none" strike="noStrike">
                          <a:solidFill>
                            <a:srgbClr val="000000"/>
                          </a:solidFill>
                          <a:effectLst/>
                          <a:latin typeface="Calibri" panose="020F0502020204030204" pitchFamily="34" charset="0"/>
                        </a:rPr>
                        <a:t>Ainsworth</a:t>
                      </a:r>
                    </a:p>
                  </a:txBody>
                  <a:tcPr marL="7146" marR="7146" marT="7146"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US" sz="700" b="0" i="0" u="none" strike="noStrike">
                          <a:solidFill>
                            <a:srgbClr val="000000"/>
                          </a:solidFill>
                          <a:effectLst/>
                          <a:latin typeface="Calibri" panose="020F0502020204030204" pitchFamily="34" charset="0"/>
                        </a:rPr>
                        <a:t>K-5</a:t>
                      </a:r>
                    </a:p>
                  </a:txBody>
                  <a:tcPr marL="7146" marR="7146" marT="7146"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US" sz="700" b="0" i="0" u="none" strike="noStrike">
                          <a:solidFill>
                            <a:srgbClr val="000000"/>
                          </a:solidFill>
                          <a:effectLst/>
                          <a:latin typeface="Calibri" panose="020F0502020204030204" pitchFamily="34" charset="0"/>
                        </a:rPr>
                        <a:t>Lincoln</a:t>
                      </a:r>
                    </a:p>
                  </a:txBody>
                  <a:tcPr marL="7146" marR="7146" marT="7146"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endParaRPr lang="en-US" sz="700" b="0" i="0" u="none" strike="noStrike">
                        <a:solidFill>
                          <a:srgbClr val="000000"/>
                        </a:solidFill>
                        <a:effectLst/>
                        <a:latin typeface="Calibri" panose="020F0502020204030204" pitchFamily="34" charset="0"/>
                      </a:endParaRPr>
                    </a:p>
                  </a:txBody>
                  <a:tcPr marL="7146" marR="7146" marT="7146"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493221356"/>
                  </a:ext>
                </a:extLst>
              </a:tr>
              <a:tr h="137672">
                <a:tc>
                  <a:txBody>
                    <a:bodyPr/>
                    <a:lstStyle/>
                    <a:p>
                      <a:pPr algn="ctr" fontAlgn="ctr"/>
                      <a:r>
                        <a:rPr lang="en-US" sz="700" b="0" i="0" u="none" strike="noStrike">
                          <a:solidFill>
                            <a:srgbClr val="000000"/>
                          </a:solidFill>
                          <a:effectLst/>
                          <a:latin typeface="Calibri" panose="020F0502020204030204" pitchFamily="34" charset="0"/>
                        </a:rPr>
                        <a:t>G6</a:t>
                      </a:r>
                    </a:p>
                  </a:txBody>
                  <a:tcPr marL="7146" marR="7146" marT="7146" marB="0" anchor="ctr">
                    <a:lnL>
                      <a:noFill/>
                    </a:lnL>
                    <a:lnR>
                      <a:noFill/>
                    </a:lnR>
                    <a:lnT>
                      <a:noFill/>
                    </a:lnT>
                    <a:lnB>
                      <a:noFill/>
                    </a:lnB>
                  </a:tcPr>
                </a:tc>
                <a:tc>
                  <a:txBody>
                    <a:bodyPr/>
                    <a:lstStyle/>
                    <a:p>
                      <a:pPr algn="l" fontAlgn="ctr"/>
                      <a:r>
                        <a:rPr lang="en-US" sz="700" b="0" i="0" u="none" strike="noStrike">
                          <a:solidFill>
                            <a:srgbClr val="000000"/>
                          </a:solidFill>
                          <a:effectLst/>
                          <a:latin typeface="Calibri" panose="020F0502020204030204" pitchFamily="34" charset="0"/>
                        </a:rPr>
                        <a:t>Bridlemile</a:t>
                      </a:r>
                    </a:p>
                  </a:txBody>
                  <a:tcPr marL="7146" marR="7146" marT="7146" marB="0" anchor="ctr">
                    <a:lnL>
                      <a:noFill/>
                    </a:lnL>
                    <a:lnR>
                      <a:noFill/>
                    </a:lnR>
                    <a:lnT>
                      <a:noFill/>
                    </a:lnT>
                    <a:lnB>
                      <a:noFill/>
                    </a:lnB>
                  </a:tcPr>
                </a:tc>
                <a:tc>
                  <a:txBody>
                    <a:bodyPr/>
                    <a:lstStyle/>
                    <a:p>
                      <a:pPr algn="ctr" fontAlgn="ctr"/>
                      <a:r>
                        <a:rPr lang="en-US" sz="700" b="0" i="0" u="none" strike="noStrike">
                          <a:solidFill>
                            <a:srgbClr val="000000"/>
                          </a:solidFill>
                          <a:effectLst/>
                          <a:latin typeface="Calibri" panose="020F0502020204030204" pitchFamily="34" charset="0"/>
                        </a:rPr>
                        <a:t>K-5</a:t>
                      </a:r>
                    </a:p>
                  </a:txBody>
                  <a:tcPr marL="7146" marR="7146" marT="7146" marB="0" anchor="ctr">
                    <a:lnL>
                      <a:noFill/>
                    </a:lnL>
                    <a:lnR>
                      <a:noFill/>
                    </a:lnR>
                    <a:lnT>
                      <a:noFill/>
                    </a:lnT>
                    <a:lnB>
                      <a:noFill/>
                    </a:lnB>
                  </a:tcPr>
                </a:tc>
                <a:tc>
                  <a:txBody>
                    <a:bodyPr/>
                    <a:lstStyle/>
                    <a:p>
                      <a:pPr algn="ctr" fontAlgn="ctr"/>
                      <a:r>
                        <a:rPr lang="en-US" sz="700" b="0" i="0" u="none" strike="noStrike">
                          <a:solidFill>
                            <a:srgbClr val="000000"/>
                          </a:solidFill>
                          <a:effectLst/>
                          <a:latin typeface="Calibri" panose="020F0502020204030204" pitchFamily="34" charset="0"/>
                        </a:rPr>
                        <a:t>Lincoln</a:t>
                      </a:r>
                    </a:p>
                  </a:txBody>
                  <a:tcPr marL="7146" marR="7146" marT="7146" marB="0" anchor="ctr">
                    <a:lnL>
                      <a:noFill/>
                    </a:lnL>
                    <a:lnR>
                      <a:noFill/>
                    </a:lnR>
                    <a:lnT>
                      <a:noFill/>
                    </a:lnT>
                    <a:lnB>
                      <a:noFill/>
                    </a:lnB>
                  </a:tcPr>
                </a:tc>
                <a:tc>
                  <a:txBody>
                    <a:bodyPr/>
                    <a:lstStyle/>
                    <a:p>
                      <a:pPr algn="ctr" fontAlgn="ctr"/>
                      <a:endParaRPr lang="en-US" sz="700" b="0" i="0" u="none" strike="noStrike">
                        <a:solidFill>
                          <a:srgbClr val="000000"/>
                        </a:solidFill>
                        <a:effectLst/>
                        <a:latin typeface="Calibri" panose="020F0502020204030204" pitchFamily="34" charset="0"/>
                      </a:endParaRPr>
                    </a:p>
                  </a:txBody>
                  <a:tcPr marL="7146" marR="7146" marT="7146" marB="0" anchor="ctr">
                    <a:lnL>
                      <a:noFill/>
                    </a:lnL>
                    <a:lnR>
                      <a:noFill/>
                    </a:lnR>
                    <a:lnT>
                      <a:noFill/>
                    </a:lnT>
                    <a:lnB>
                      <a:noFill/>
                    </a:lnB>
                  </a:tcPr>
                </a:tc>
                <a:extLst>
                  <a:ext uri="{0D108BD9-81ED-4DB2-BD59-A6C34878D82A}">
                    <a16:rowId xmlns:a16="http://schemas.microsoft.com/office/drawing/2014/main" val="417677115"/>
                  </a:ext>
                </a:extLst>
              </a:tr>
              <a:tr h="137672">
                <a:tc>
                  <a:txBody>
                    <a:bodyPr/>
                    <a:lstStyle/>
                    <a:p>
                      <a:pPr algn="ctr" fontAlgn="ctr"/>
                      <a:r>
                        <a:rPr lang="en-US" sz="700" b="0" i="0" u="none" strike="noStrike">
                          <a:solidFill>
                            <a:srgbClr val="000000"/>
                          </a:solidFill>
                          <a:effectLst/>
                          <a:latin typeface="Calibri" panose="020F0502020204030204" pitchFamily="34" charset="0"/>
                        </a:rPr>
                        <a:t>G6</a:t>
                      </a:r>
                    </a:p>
                  </a:txBody>
                  <a:tcPr marL="7146" marR="7146" marT="7146" marB="0" anchor="ctr">
                    <a:lnL>
                      <a:noFill/>
                    </a:lnL>
                    <a:lnR>
                      <a:noFill/>
                    </a:lnR>
                    <a:lnT>
                      <a:noFill/>
                    </a:lnT>
                    <a:lnB>
                      <a:noFill/>
                    </a:lnB>
                  </a:tcPr>
                </a:tc>
                <a:tc>
                  <a:txBody>
                    <a:bodyPr/>
                    <a:lstStyle/>
                    <a:p>
                      <a:pPr algn="l" fontAlgn="ctr"/>
                      <a:r>
                        <a:rPr lang="en-US" sz="700" b="0" i="0" u="none" strike="noStrike">
                          <a:solidFill>
                            <a:srgbClr val="000000"/>
                          </a:solidFill>
                          <a:effectLst/>
                          <a:latin typeface="Calibri" panose="020F0502020204030204" pitchFamily="34" charset="0"/>
                        </a:rPr>
                        <a:t>East Sylvan</a:t>
                      </a:r>
                    </a:p>
                  </a:txBody>
                  <a:tcPr marL="7146" marR="7146" marT="7146" marB="0" anchor="ctr">
                    <a:lnL>
                      <a:noFill/>
                    </a:lnL>
                    <a:lnR>
                      <a:noFill/>
                    </a:lnR>
                    <a:lnT>
                      <a:noFill/>
                    </a:lnT>
                    <a:lnB>
                      <a:noFill/>
                    </a:lnB>
                  </a:tcPr>
                </a:tc>
                <a:tc>
                  <a:txBody>
                    <a:bodyPr/>
                    <a:lstStyle/>
                    <a:p>
                      <a:pPr algn="ctr" fontAlgn="ctr"/>
                      <a:r>
                        <a:rPr lang="en-US" sz="700" b="0" i="0" u="none" strike="noStrike">
                          <a:solidFill>
                            <a:srgbClr val="000000"/>
                          </a:solidFill>
                          <a:effectLst/>
                          <a:latin typeface="Calibri" panose="020F0502020204030204" pitchFamily="34" charset="0"/>
                        </a:rPr>
                        <a:t>K-8</a:t>
                      </a:r>
                    </a:p>
                  </a:txBody>
                  <a:tcPr marL="7146" marR="7146" marT="7146" marB="0" anchor="ctr">
                    <a:lnL>
                      <a:noFill/>
                    </a:lnL>
                    <a:lnR>
                      <a:noFill/>
                    </a:lnR>
                    <a:lnT>
                      <a:noFill/>
                    </a:lnT>
                    <a:lnB>
                      <a:noFill/>
                    </a:lnB>
                  </a:tcPr>
                </a:tc>
                <a:tc>
                  <a:txBody>
                    <a:bodyPr/>
                    <a:lstStyle/>
                    <a:p>
                      <a:pPr algn="ctr" fontAlgn="ctr"/>
                      <a:r>
                        <a:rPr lang="en-US" sz="700" b="0" i="0" u="none" strike="noStrike">
                          <a:solidFill>
                            <a:srgbClr val="000000"/>
                          </a:solidFill>
                          <a:effectLst/>
                          <a:latin typeface="Calibri" panose="020F0502020204030204" pitchFamily="34" charset="0"/>
                        </a:rPr>
                        <a:t>Lincoln</a:t>
                      </a:r>
                    </a:p>
                  </a:txBody>
                  <a:tcPr marL="7146" marR="7146" marT="7146" marB="0" anchor="ctr">
                    <a:lnL>
                      <a:noFill/>
                    </a:lnL>
                    <a:lnR>
                      <a:noFill/>
                    </a:lnR>
                    <a:lnT>
                      <a:noFill/>
                    </a:lnT>
                    <a:lnB>
                      <a:noFill/>
                    </a:lnB>
                  </a:tcPr>
                </a:tc>
                <a:tc>
                  <a:txBody>
                    <a:bodyPr/>
                    <a:lstStyle/>
                    <a:p>
                      <a:pPr algn="ctr" fontAlgn="ctr"/>
                      <a:endParaRPr lang="en-US" sz="700" b="0" i="0" u="none" strike="noStrike">
                        <a:solidFill>
                          <a:srgbClr val="000000"/>
                        </a:solidFill>
                        <a:effectLst/>
                        <a:latin typeface="Calibri" panose="020F0502020204030204" pitchFamily="34" charset="0"/>
                      </a:endParaRPr>
                    </a:p>
                  </a:txBody>
                  <a:tcPr marL="7146" marR="7146" marT="7146" marB="0" anchor="ctr">
                    <a:lnL>
                      <a:noFill/>
                    </a:lnL>
                    <a:lnR>
                      <a:noFill/>
                    </a:lnR>
                    <a:lnT>
                      <a:noFill/>
                    </a:lnT>
                    <a:lnB>
                      <a:noFill/>
                    </a:lnB>
                  </a:tcPr>
                </a:tc>
                <a:extLst>
                  <a:ext uri="{0D108BD9-81ED-4DB2-BD59-A6C34878D82A}">
                    <a16:rowId xmlns:a16="http://schemas.microsoft.com/office/drawing/2014/main" val="2696274478"/>
                  </a:ext>
                </a:extLst>
              </a:tr>
              <a:tr h="137672">
                <a:tc>
                  <a:txBody>
                    <a:bodyPr/>
                    <a:lstStyle/>
                    <a:p>
                      <a:pPr algn="ctr" fontAlgn="ctr"/>
                      <a:r>
                        <a:rPr lang="en-US" sz="700" b="0" i="0" u="none" strike="noStrike">
                          <a:solidFill>
                            <a:srgbClr val="000000"/>
                          </a:solidFill>
                          <a:effectLst/>
                          <a:latin typeface="Calibri" panose="020F0502020204030204" pitchFamily="34" charset="0"/>
                        </a:rPr>
                        <a:t>G6</a:t>
                      </a:r>
                    </a:p>
                  </a:txBody>
                  <a:tcPr marL="7146" marR="7146" marT="7146" marB="0" anchor="ctr">
                    <a:lnL>
                      <a:noFill/>
                    </a:lnL>
                    <a:lnR>
                      <a:noFill/>
                    </a:lnR>
                    <a:lnT>
                      <a:noFill/>
                    </a:lnT>
                    <a:lnB>
                      <a:noFill/>
                    </a:lnB>
                  </a:tcPr>
                </a:tc>
                <a:tc>
                  <a:txBody>
                    <a:bodyPr/>
                    <a:lstStyle/>
                    <a:p>
                      <a:pPr algn="l" fontAlgn="ctr"/>
                      <a:r>
                        <a:rPr lang="en-US" sz="700" b="0" i="0" u="none" strike="noStrike">
                          <a:solidFill>
                            <a:srgbClr val="000000"/>
                          </a:solidFill>
                          <a:effectLst/>
                          <a:latin typeface="Calibri" panose="020F0502020204030204" pitchFamily="34" charset="0"/>
                        </a:rPr>
                        <a:t>Forest Park</a:t>
                      </a:r>
                    </a:p>
                  </a:txBody>
                  <a:tcPr marL="7146" marR="7146" marT="7146" marB="0" anchor="ctr">
                    <a:lnL>
                      <a:noFill/>
                    </a:lnL>
                    <a:lnR>
                      <a:noFill/>
                    </a:lnR>
                    <a:lnT>
                      <a:noFill/>
                    </a:lnT>
                    <a:lnB>
                      <a:noFill/>
                    </a:lnB>
                  </a:tcPr>
                </a:tc>
                <a:tc>
                  <a:txBody>
                    <a:bodyPr/>
                    <a:lstStyle/>
                    <a:p>
                      <a:pPr algn="ctr" fontAlgn="ctr"/>
                      <a:r>
                        <a:rPr lang="en-US" sz="700" b="0" i="0" u="none" strike="noStrike">
                          <a:solidFill>
                            <a:srgbClr val="000000"/>
                          </a:solidFill>
                          <a:effectLst/>
                          <a:latin typeface="Calibri" panose="020F0502020204030204" pitchFamily="34" charset="0"/>
                        </a:rPr>
                        <a:t>K-5</a:t>
                      </a:r>
                    </a:p>
                  </a:txBody>
                  <a:tcPr marL="7146" marR="7146" marT="7146" marB="0" anchor="ctr">
                    <a:lnL>
                      <a:noFill/>
                    </a:lnL>
                    <a:lnR>
                      <a:noFill/>
                    </a:lnR>
                    <a:lnT>
                      <a:noFill/>
                    </a:lnT>
                    <a:lnB>
                      <a:noFill/>
                    </a:lnB>
                  </a:tcPr>
                </a:tc>
                <a:tc>
                  <a:txBody>
                    <a:bodyPr/>
                    <a:lstStyle/>
                    <a:p>
                      <a:pPr algn="ctr" fontAlgn="ctr"/>
                      <a:r>
                        <a:rPr lang="en-US" sz="700" b="0" i="0" u="none" strike="noStrike">
                          <a:solidFill>
                            <a:srgbClr val="000000"/>
                          </a:solidFill>
                          <a:effectLst/>
                          <a:latin typeface="Calibri" panose="020F0502020204030204" pitchFamily="34" charset="0"/>
                        </a:rPr>
                        <a:t>Lincoln</a:t>
                      </a:r>
                    </a:p>
                  </a:txBody>
                  <a:tcPr marL="7146" marR="7146" marT="7146" marB="0" anchor="ctr">
                    <a:lnL>
                      <a:noFill/>
                    </a:lnL>
                    <a:lnR>
                      <a:noFill/>
                    </a:lnR>
                    <a:lnT>
                      <a:noFill/>
                    </a:lnT>
                    <a:lnB>
                      <a:noFill/>
                    </a:lnB>
                  </a:tcPr>
                </a:tc>
                <a:tc>
                  <a:txBody>
                    <a:bodyPr/>
                    <a:lstStyle/>
                    <a:p>
                      <a:pPr algn="ctr" fontAlgn="ctr"/>
                      <a:endParaRPr lang="en-US" sz="700" b="0" i="0" u="none" strike="noStrike">
                        <a:solidFill>
                          <a:srgbClr val="000000"/>
                        </a:solidFill>
                        <a:effectLst/>
                        <a:latin typeface="Calibri" panose="020F0502020204030204" pitchFamily="34" charset="0"/>
                      </a:endParaRPr>
                    </a:p>
                  </a:txBody>
                  <a:tcPr marL="7146" marR="7146" marT="7146" marB="0" anchor="ctr">
                    <a:lnL>
                      <a:noFill/>
                    </a:lnL>
                    <a:lnR>
                      <a:noFill/>
                    </a:lnR>
                    <a:lnT>
                      <a:noFill/>
                    </a:lnT>
                    <a:lnB>
                      <a:noFill/>
                    </a:lnB>
                  </a:tcPr>
                </a:tc>
                <a:extLst>
                  <a:ext uri="{0D108BD9-81ED-4DB2-BD59-A6C34878D82A}">
                    <a16:rowId xmlns:a16="http://schemas.microsoft.com/office/drawing/2014/main" val="685283061"/>
                  </a:ext>
                </a:extLst>
              </a:tr>
              <a:tr h="137672">
                <a:tc>
                  <a:txBody>
                    <a:bodyPr/>
                    <a:lstStyle/>
                    <a:p>
                      <a:pPr algn="ctr" fontAlgn="ctr"/>
                      <a:r>
                        <a:rPr lang="en-US" sz="700" b="0" i="0" u="none" strike="noStrike">
                          <a:solidFill>
                            <a:srgbClr val="000000"/>
                          </a:solidFill>
                          <a:effectLst/>
                          <a:latin typeface="Calibri" panose="020F0502020204030204" pitchFamily="34" charset="0"/>
                        </a:rPr>
                        <a:t>G6</a:t>
                      </a:r>
                    </a:p>
                  </a:txBody>
                  <a:tcPr marL="7146" marR="7146" marT="7146" marB="0" anchor="ctr">
                    <a:lnL>
                      <a:noFill/>
                    </a:lnL>
                    <a:lnR>
                      <a:noFill/>
                    </a:lnR>
                    <a:lnT>
                      <a:noFill/>
                    </a:lnT>
                    <a:lnB>
                      <a:noFill/>
                    </a:lnB>
                  </a:tcPr>
                </a:tc>
                <a:tc>
                  <a:txBody>
                    <a:bodyPr/>
                    <a:lstStyle/>
                    <a:p>
                      <a:pPr algn="l" fontAlgn="ctr"/>
                      <a:r>
                        <a:rPr lang="en-US" sz="700" b="0" i="0" u="none" strike="noStrike">
                          <a:solidFill>
                            <a:srgbClr val="000000"/>
                          </a:solidFill>
                          <a:effectLst/>
                          <a:latin typeface="Calibri" panose="020F0502020204030204" pitchFamily="34" charset="0"/>
                        </a:rPr>
                        <a:t>Grant @ Marshall</a:t>
                      </a:r>
                    </a:p>
                  </a:txBody>
                  <a:tcPr marL="7146" marR="7146" marT="7146" marB="0" anchor="ctr">
                    <a:lnL>
                      <a:noFill/>
                    </a:lnL>
                    <a:lnR>
                      <a:noFill/>
                    </a:lnR>
                    <a:lnT>
                      <a:noFill/>
                    </a:lnT>
                    <a:lnB>
                      <a:noFill/>
                    </a:lnB>
                  </a:tcPr>
                </a:tc>
                <a:tc>
                  <a:txBody>
                    <a:bodyPr/>
                    <a:lstStyle/>
                    <a:p>
                      <a:pPr algn="ctr" fontAlgn="ctr"/>
                      <a:r>
                        <a:rPr lang="en-US" sz="700" b="0" i="0" u="none" strike="noStrike">
                          <a:solidFill>
                            <a:srgbClr val="000000"/>
                          </a:solidFill>
                          <a:effectLst/>
                          <a:latin typeface="Calibri" panose="020F0502020204030204" pitchFamily="34" charset="0"/>
                        </a:rPr>
                        <a:t>High School</a:t>
                      </a:r>
                    </a:p>
                  </a:txBody>
                  <a:tcPr marL="7146" marR="7146" marT="7146" marB="0" anchor="ctr">
                    <a:lnL>
                      <a:noFill/>
                    </a:lnL>
                    <a:lnR>
                      <a:noFill/>
                    </a:lnR>
                    <a:lnT>
                      <a:noFill/>
                    </a:lnT>
                    <a:lnB>
                      <a:noFill/>
                    </a:lnB>
                  </a:tcPr>
                </a:tc>
                <a:tc>
                  <a:txBody>
                    <a:bodyPr/>
                    <a:lstStyle/>
                    <a:p>
                      <a:pPr algn="ctr" fontAlgn="ctr"/>
                      <a:r>
                        <a:rPr lang="en-US" sz="700" b="0" i="0" u="none" strike="noStrike">
                          <a:solidFill>
                            <a:srgbClr val="000000"/>
                          </a:solidFill>
                          <a:effectLst/>
                          <a:latin typeface="Calibri" panose="020F0502020204030204" pitchFamily="34" charset="0"/>
                        </a:rPr>
                        <a:t>Madison</a:t>
                      </a:r>
                    </a:p>
                  </a:txBody>
                  <a:tcPr marL="7146" marR="7146" marT="7146" marB="0" anchor="ctr">
                    <a:lnL>
                      <a:noFill/>
                    </a:lnL>
                    <a:lnR>
                      <a:noFill/>
                    </a:lnR>
                    <a:lnT>
                      <a:noFill/>
                    </a:lnT>
                    <a:lnB>
                      <a:noFill/>
                    </a:lnB>
                  </a:tcPr>
                </a:tc>
                <a:tc>
                  <a:txBody>
                    <a:bodyPr/>
                    <a:lstStyle/>
                    <a:p>
                      <a:pPr algn="ctr" fontAlgn="ctr"/>
                      <a:endParaRPr lang="en-US" sz="700" b="0" i="0" u="none" strike="noStrike">
                        <a:solidFill>
                          <a:srgbClr val="000000"/>
                        </a:solidFill>
                        <a:effectLst/>
                        <a:latin typeface="Calibri" panose="020F0502020204030204" pitchFamily="34" charset="0"/>
                      </a:endParaRPr>
                    </a:p>
                  </a:txBody>
                  <a:tcPr marL="7146" marR="7146" marT="7146" marB="0" anchor="ctr">
                    <a:lnL>
                      <a:noFill/>
                    </a:lnL>
                    <a:lnR>
                      <a:noFill/>
                    </a:lnR>
                    <a:lnT>
                      <a:noFill/>
                    </a:lnT>
                    <a:lnB>
                      <a:noFill/>
                    </a:lnB>
                  </a:tcPr>
                </a:tc>
                <a:extLst>
                  <a:ext uri="{0D108BD9-81ED-4DB2-BD59-A6C34878D82A}">
                    <a16:rowId xmlns:a16="http://schemas.microsoft.com/office/drawing/2014/main" val="4227948772"/>
                  </a:ext>
                </a:extLst>
              </a:tr>
              <a:tr h="137672">
                <a:tc>
                  <a:txBody>
                    <a:bodyPr/>
                    <a:lstStyle/>
                    <a:p>
                      <a:pPr algn="ctr" fontAlgn="ctr"/>
                      <a:r>
                        <a:rPr lang="en-US" sz="700" b="0" i="0" u="none" strike="noStrike">
                          <a:solidFill>
                            <a:srgbClr val="000000"/>
                          </a:solidFill>
                          <a:effectLst/>
                          <a:latin typeface="Calibri" panose="020F0502020204030204" pitchFamily="34" charset="0"/>
                        </a:rPr>
                        <a:t>G6</a:t>
                      </a:r>
                    </a:p>
                  </a:txBody>
                  <a:tcPr marL="7146" marR="7146" marT="7146" marB="0" anchor="ctr">
                    <a:lnL>
                      <a:noFill/>
                    </a:lnL>
                    <a:lnR>
                      <a:noFill/>
                    </a:lnR>
                    <a:lnT>
                      <a:noFill/>
                    </a:lnT>
                    <a:lnB>
                      <a:noFill/>
                    </a:lnB>
                  </a:tcPr>
                </a:tc>
                <a:tc>
                  <a:txBody>
                    <a:bodyPr/>
                    <a:lstStyle/>
                    <a:p>
                      <a:pPr algn="l" fontAlgn="ctr"/>
                      <a:r>
                        <a:rPr lang="en-US" sz="700" b="0" i="0" u="none" strike="noStrike">
                          <a:solidFill>
                            <a:srgbClr val="000000"/>
                          </a:solidFill>
                          <a:effectLst/>
                          <a:latin typeface="Calibri" panose="020F0502020204030204" pitchFamily="34" charset="0"/>
                        </a:rPr>
                        <a:t>Gray</a:t>
                      </a:r>
                    </a:p>
                  </a:txBody>
                  <a:tcPr marL="7146" marR="7146" marT="7146" marB="0" anchor="ctr">
                    <a:lnL>
                      <a:noFill/>
                    </a:lnL>
                    <a:lnR>
                      <a:noFill/>
                    </a:lnR>
                    <a:lnT>
                      <a:noFill/>
                    </a:lnT>
                    <a:lnB>
                      <a:noFill/>
                    </a:lnB>
                  </a:tcPr>
                </a:tc>
                <a:tc>
                  <a:txBody>
                    <a:bodyPr/>
                    <a:lstStyle/>
                    <a:p>
                      <a:pPr algn="ctr" fontAlgn="ctr"/>
                      <a:r>
                        <a:rPr lang="en-US" sz="700" b="0" i="0" u="none" strike="noStrike">
                          <a:solidFill>
                            <a:srgbClr val="000000"/>
                          </a:solidFill>
                          <a:effectLst/>
                          <a:latin typeface="Calibri" panose="020F0502020204030204" pitchFamily="34" charset="0"/>
                        </a:rPr>
                        <a:t>Middle School</a:t>
                      </a:r>
                    </a:p>
                  </a:txBody>
                  <a:tcPr marL="7146" marR="7146" marT="7146" marB="0" anchor="ctr">
                    <a:lnL>
                      <a:noFill/>
                    </a:lnL>
                    <a:lnR>
                      <a:noFill/>
                    </a:lnR>
                    <a:lnT>
                      <a:noFill/>
                    </a:lnT>
                    <a:lnB>
                      <a:noFill/>
                    </a:lnB>
                  </a:tcPr>
                </a:tc>
                <a:tc>
                  <a:txBody>
                    <a:bodyPr/>
                    <a:lstStyle/>
                    <a:p>
                      <a:pPr algn="ctr" fontAlgn="ctr"/>
                      <a:r>
                        <a:rPr lang="en-US" sz="700" b="0" i="0" u="none" strike="noStrike">
                          <a:solidFill>
                            <a:srgbClr val="000000"/>
                          </a:solidFill>
                          <a:effectLst/>
                          <a:latin typeface="Calibri" panose="020F0502020204030204" pitchFamily="34" charset="0"/>
                        </a:rPr>
                        <a:t>Wilson</a:t>
                      </a:r>
                    </a:p>
                  </a:txBody>
                  <a:tcPr marL="7146" marR="7146" marT="7146" marB="0" anchor="ctr">
                    <a:lnL>
                      <a:noFill/>
                    </a:lnL>
                    <a:lnR>
                      <a:noFill/>
                    </a:lnR>
                    <a:lnT>
                      <a:noFill/>
                    </a:lnT>
                    <a:lnB>
                      <a:noFill/>
                    </a:lnB>
                  </a:tcPr>
                </a:tc>
                <a:tc>
                  <a:txBody>
                    <a:bodyPr/>
                    <a:lstStyle/>
                    <a:p>
                      <a:pPr algn="ctr" fontAlgn="ctr"/>
                      <a:endParaRPr lang="en-US" sz="700" b="0" i="0" u="none" strike="noStrike">
                        <a:solidFill>
                          <a:srgbClr val="000000"/>
                        </a:solidFill>
                        <a:effectLst/>
                        <a:latin typeface="Calibri" panose="020F0502020204030204" pitchFamily="34" charset="0"/>
                      </a:endParaRPr>
                    </a:p>
                  </a:txBody>
                  <a:tcPr marL="7146" marR="7146" marT="7146" marB="0" anchor="ctr">
                    <a:lnL>
                      <a:noFill/>
                    </a:lnL>
                    <a:lnR>
                      <a:noFill/>
                    </a:lnR>
                    <a:lnT>
                      <a:noFill/>
                    </a:lnT>
                    <a:lnB>
                      <a:noFill/>
                    </a:lnB>
                  </a:tcPr>
                </a:tc>
                <a:extLst>
                  <a:ext uri="{0D108BD9-81ED-4DB2-BD59-A6C34878D82A}">
                    <a16:rowId xmlns:a16="http://schemas.microsoft.com/office/drawing/2014/main" val="1613391651"/>
                  </a:ext>
                </a:extLst>
              </a:tr>
              <a:tr h="137672">
                <a:tc>
                  <a:txBody>
                    <a:bodyPr/>
                    <a:lstStyle/>
                    <a:p>
                      <a:pPr algn="ctr" fontAlgn="ctr"/>
                      <a:r>
                        <a:rPr lang="en-US" sz="700" b="0" i="0" u="none" strike="noStrike">
                          <a:solidFill>
                            <a:srgbClr val="000000"/>
                          </a:solidFill>
                          <a:effectLst/>
                          <a:latin typeface="Calibri" panose="020F0502020204030204" pitchFamily="34" charset="0"/>
                        </a:rPr>
                        <a:t>G6</a:t>
                      </a:r>
                    </a:p>
                  </a:txBody>
                  <a:tcPr marL="7146" marR="7146" marT="7146" marB="0" anchor="ctr">
                    <a:lnL>
                      <a:noFill/>
                    </a:lnL>
                    <a:lnR>
                      <a:noFill/>
                    </a:lnR>
                    <a:lnT>
                      <a:noFill/>
                    </a:lnT>
                    <a:lnB>
                      <a:noFill/>
                    </a:lnB>
                  </a:tcPr>
                </a:tc>
                <a:tc>
                  <a:txBody>
                    <a:bodyPr/>
                    <a:lstStyle/>
                    <a:p>
                      <a:pPr algn="l" fontAlgn="ctr"/>
                      <a:r>
                        <a:rPr lang="en-US" sz="700" b="0" i="0" u="none" strike="noStrike">
                          <a:solidFill>
                            <a:srgbClr val="000000"/>
                          </a:solidFill>
                          <a:effectLst/>
                          <a:latin typeface="Calibri" panose="020F0502020204030204" pitchFamily="34" charset="0"/>
                        </a:rPr>
                        <a:t>Maplewood</a:t>
                      </a:r>
                    </a:p>
                  </a:txBody>
                  <a:tcPr marL="7146" marR="7146" marT="7146" marB="0" anchor="ctr">
                    <a:lnL>
                      <a:noFill/>
                    </a:lnL>
                    <a:lnR>
                      <a:noFill/>
                    </a:lnR>
                    <a:lnT>
                      <a:noFill/>
                    </a:lnT>
                    <a:lnB>
                      <a:noFill/>
                    </a:lnB>
                  </a:tcPr>
                </a:tc>
                <a:tc>
                  <a:txBody>
                    <a:bodyPr/>
                    <a:lstStyle/>
                    <a:p>
                      <a:pPr algn="ctr" fontAlgn="ctr"/>
                      <a:r>
                        <a:rPr lang="en-US" sz="700" b="0" i="0" u="none" strike="noStrike">
                          <a:solidFill>
                            <a:srgbClr val="000000"/>
                          </a:solidFill>
                          <a:effectLst/>
                          <a:latin typeface="Calibri" panose="020F0502020204030204" pitchFamily="34" charset="0"/>
                        </a:rPr>
                        <a:t>K-5</a:t>
                      </a:r>
                    </a:p>
                  </a:txBody>
                  <a:tcPr marL="7146" marR="7146" marT="7146" marB="0" anchor="ctr">
                    <a:lnL>
                      <a:noFill/>
                    </a:lnL>
                    <a:lnR>
                      <a:noFill/>
                    </a:lnR>
                    <a:lnT>
                      <a:noFill/>
                    </a:lnT>
                    <a:lnB>
                      <a:noFill/>
                    </a:lnB>
                  </a:tcPr>
                </a:tc>
                <a:tc>
                  <a:txBody>
                    <a:bodyPr/>
                    <a:lstStyle/>
                    <a:p>
                      <a:pPr algn="ctr" fontAlgn="ctr"/>
                      <a:r>
                        <a:rPr lang="en-US" sz="700" b="0" i="0" u="none" strike="noStrike">
                          <a:solidFill>
                            <a:srgbClr val="000000"/>
                          </a:solidFill>
                          <a:effectLst/>
                          <a:latin typeface="Calibri" panose="020F0502020204030204" pitchFamily="34" charset="0"/>
                        </a:rPr>
                        <a:t>Wilson</a:t>
                      </a:r>
                    </a:p>
                  </a:txBody>
                  <a:tcPr marL="7146" marR="7146" marT="7146" marB="0" anchor="ctr">
                    <a:lnL>
                      <a:noFill/>
                    </a:lnL>
                    <a:lnR>
                      <a:noFill/>
                    </a:lnR>
                    <a:lnT>
                      <a:noFill/>
                    </a:lnT>
                    <a:lnB>
                      <a:noFill/>
                    </a:lnB>
                  </a:tcPr>
                </a:tc>
                <a:tc>
                  <a:txBody>
                    <a:bodyPr/>
                    <a:lstStyle/>
                    <a:p>
                      <a:pPr algn="ctr" fontAlgn="ctr"/>
                      <a:endParaRPr lang="en-US" sz="700" b="0" i="0" u="none" strike="noStrike">
                        <a:solidFill>
                          <a:srgbClr val="000000"/>
                        </a:solidFill>
                        <a:effectLst/>
                        <a:latin typeface="Calibri" panose="020F0502020204030204" pitchFamily="34" charset="0"/>
                      </a:endParaRPr>
                    </a:p>
                  </a:txBody>
                  <a:tcPr marL="7146" marR="7146" marT="7146" marB="0" anchor="ctr">
                    <a:lnL>
                      <a:noFill/>
                    </a:lnL>
                    <a:lnR>
                      <a:noFill/>
                    </a:lnR>
                    <a:lnT>
                      <a:noFill/>
                    </a:lnT>
                    <a:lnB>
                      <a:noFill/>
                    </a:lnB>
                  </a:tcPr>
                </a:tc>
                <a:extLst>
                  <a:ext uri="{0D108BD9-81ED-4DB2-BD59-A6C34878D82A}">
                    <a16:rowId xmlns:a16="http://schemas.microsoft.com/office/drawing/2014/main" val="1458456732"/>
                  </a:ext>
                </a:extLst>
              </a:tr>
              <a:tr h="137672">
                <a:tc>
                  <a:txBody>
                    <a:bodyPr/>
                    <a:lstStyle/>
                    <a:p>
                      <a:pPr algn="ctr" fontAlgn="ctr"/>
                      <a:r>
                        <a:rPr lang="en-US" sz="700" b="0" i="0" u="none" strike="noStrike">
                          <a:solidFill>
                            <a:srgbClr val="000000"/>
                          </a:solidFill>
                          <a:effectLst/>
                          <a:latin typeface="Calibri" panose="020F0502020204030204" pitchFamily="34" charset="0"/>
                        </a:rPr>
                        <a:t>G6</a:t>
                      </a:r>
                    </a:p>
                  </a:txBody>
                  <a:tcPr marL="7146" marR="7146" marT="7146" marB="0" anchor="ctr">
                    <a:lnL>
                      <a:noFill/>
                    </a:lnL>
                    <a:lnR>
                      <a:noFill/>
                    </a:lnR>
                    <a:lnT>
                      <a:noFill/>
                    </a:lnT>
                    <a:lnB>
                      <a:noFill/>
                    </a:lnB>
                  </a:tcPr>
                </a:tc>
                <a:tc>
                  <a:txBody>
                    <a:bodyPr/>
                    <a:lstStyle/>
                    <a:p>
                      <a:pPr algn="l" fontAlgn="ctr"/>
                      <a:r>
                        <a:rPr lang="en-US" sz="700" b="0" i="0" u="none" strike="noStrike" dirty="0">
                          <a:solidFill>
                            <a:srgbClr val="000000"/>
                          </a:solidFill>
                          <a:effectLst/>
                          <a:latin typeface="Calibri" panose="020F0502020204030204" pitchFamily="34" charset="0"/>
                        </a:rPr>
                        <a:t>MLC</a:t>
                      </a:r>
                    </a:p>
                  </a:txBody>
                  <a:tcPr marL="7146" marR="7146" marT="7146" marB="0" anchor="ctr">
                    <a:lnL>
                      <a:noFill/>
                    </a:lnL>
                    <a:lnR>
                      <a:noFill/>
                    </a:lnR>
                    <a:lnT>
                      <a:noFill/>
                    </a:lnT>
                    <a:lnB>
                      <a:noFill/>
                    </a:lnB>
                  </a:tcPr>
                </a:tc>
                <a:tc>
                  <a:txBody>
                    <a:bodyPr/>
                    <a:lstStyle/>
                    <a:p>
                      <a:pPr algn="ctr" fontAlgn="ctr"/>
                      <a:r>
                        <a:rPr lang="en-US" sz="700" b="0" i="0" u="none" strike="noStrike">
                          <a:solidFill>
                            <a:srgbClr val="000000"/>
                          </a:solidFill>
                          <a:effectLst/>
                          <a:latin typeface="Calibri" panose="020F0502020204030204" pitchFamily="34" charset="0"/>
                        </a:rPr>
                        <a:t>K-12</a:t>
                      </a:r>
                    </a:p>
                  </a:txBody>
                  <a:tcPr marL="7146" marR="7146" marT="7146" marB="0" anchor="ctr">
                    <a:lnL>
                      <a:noFill/>
                    </a:lnL>
                    <a:lnR>
                      <a:noFill/>
                    </a:lnR>
                    <a:lnT>
                      <a:noFill/>
                    </a:lnT>
                    <a:lnB>
                      <a:noFill/>
                    </a:lnB>
                  </a:tcPr>
                </a:tc>
                <a:tc>
                  <a:txBody>
                    <a:bodyPr/>
                    <a:lstStyle/>
                    <a:p>
                      <a:pPr algn="ctr" fontAlgn="ctr"/>
                      <a:r>
                        <a:rPr lang="en-US" sz="700" b="0" i="0" u="none" strike="noStrike">
                          <a:solidFill>
                            <a:srgbClr val="000000"/>
                          </a:solidFill>
                          <a:effectLst/>
                          <a:latin typeface="Calibri" panose="020F0502020204030204" pitchFamily="34" charset="0"/>
                        </a:rPr>
                        <a:t>Lincoln</a:t>
                      </a:r>
                    </a:p>
                  </a:txBody>
                  <a:tcPr marL="7146" marR="7146" marT="7146" marB="0" anchor="ctr">
                    <a:lnL>
                      <a:noFill/>
                    </a:lnL>
                    <a:lnR>
                      <a:noFill/>
                    </a:lnR>
                    <a:lnT>
                      <a:noFill/>
                    </a:lnT>
                    <a:lnB>
                      <a:noFill/>
                    </a:lnB>
                  </a:tcPr>
                </a:tc>
                <a:tc>
                  <a:txBody>
                    <a:bodyPr/>
                    <a:lstStyle/>
                    <a:p>
                      <a:pPr algn="ctr" fontAlgn="ctr"/>
                      <a:endParaRPr lang="en-US" sz="700" b="0" i="0" u="none" strike="noStrike">
                        <a:solidFill>
                          <a:srgbClr val="000000"/>
                        </a:solidFill>
                        <a:effectLst/>
                        <a:latin typeface="Calibri" panose="020F0502020204030204" pitchFamily="34" charset="0"/>
                      </a:endParaRPr>
                    </a:p>
                  </a:txBody>
                  <a:tcPr marL="7146" marR="7146" marT="7146" marB="0" anchor="ctr">
                    <a:lnL>
                      <a:noFill/>
                    </a:lnL>
                    <a:lnR>
                      <a:noFill/>
                    </a:lnR>
                    <a:lnT>
                      <a:noFill/>
                    </a:lnT>
                    <a:lnB>
                      <a:noFill/>
                    </a:lnB>
                  </a:tcPr>
                </a:tc>
                <a:extLst>
                  <a:ext uri="{0D108BD9-81ED-4DB2-BD59-A6C34878D82A}">
                    <a16:rowId xmlns:a16="http://schemas.microsoft.com/office/drawing/2014/main" val="3224689886"/>
                  </a:ext>
                </a:extLst>
              </a:tr>
              <a:tr h="137672">
                <a:tc>
                  <a:txBody>
                    <a:bodyPr/>
                    <a:lstStyle/>
                    <a:p>
                      <a:pPr algn="ctr" fontAlgn="ctr"/>
                      <a:r>
                        <a:rPr lang="en-US" sz="700" b="0" i="0" u="none" strike="noStrike">
                          <a:solidFill>
                            <a:srgbClr val="000000"/>
                          </a:solidFill>
                          <a:effectLst/>
                          <a:latin typeface="Calibri" panose="020F0502020204030204" pitchFamily="34" charset="0"/>
                        </a:rPr>
                        <a:t>G6</a:t>
                      </a:r>
                    </a:p>
                  </a:txBody>
                  <a:tcPr marL="7146" marR="7146" marT="7146" marB="0" anchor="ctr">
                    <a:lnL>
                      <a:noFill/>
                    </a:lnL>
                    <a:lnR>
                      <a:noFill/>
                    </a:lnR>
                    <a:lnT>
                      <a:noFill/>
                    </a:lnT>
                    <a:lnB>
                      <a:noFill/>
                    </a:lnB>
                  </a:tcPr>
                </a:tc>
                <a:tc>
                  <a:txBody>
                    <a:bodyPr/>
                    <a:lstStyle/>
                    <a:p>
                      <a:pPr algn="l" fontAlgn="ctr"/>
                      <a:r>
                        <a:rPr lang="en-US" sz="700" b="0" i="0" u="none" strike="noStrike">
                          <a:solidFill>
                            <a:srgbClr val="000000"/>
                          </a:solidFill>
                          <a:effectLst/>
                          <a:latin typeface="Calibri" panose="020F0502020204030204" pitchFamily="34" charset="0"/>
                        </a:rPr>
                        <a:t>Rieke</a:t>
                      </a:r>
                    </a:p>
                  </a:txBody>
                  <a:tcPr marL="7146" marR="7146" marT="7146" marB="0" anchor="ctr">
                    <a:lnL>
                      <a:noFill/>
                    </a:lnL>
                    <a:lnR>
                      <a:noFill/>
                    </a:lnR>
                    <a:lnT>
                      <a:noFill/>
                    </a:lnT>
                    <a:lnB>
                      <a:noFill/>
                    </a:lnB>
                  </a:tcPr>
                </a:tc>
                <a:tc>
                  <a:txBody>
                    <a:bodyPr/>
                    <a:lstStyle/>
                    <a:p>
                      <a:pPr algn="ctr" fontAlgn="ctr"/>
                      <a:r>
                        <a:rPr lang="en-US" sz="700" b="0" i="0" u="none" strike="noStrike">
                          <a:solidFill>
                            <a:srgbClr val="000000"/>
                          </a:solidFill>
                          <a:effectLst/>
                          <a:latin typeface="Calibri" panose="020F0502020204030204" pitchFamily="34" charset="0"/>
                        </a:rPr>
                        <a:t>K-5</a:t>
                      </a:r>
                    </a:p>
                  </a:txBody>
                  <a:tcPr marL="7146" marR="7146" marT="7146" marB="0" anchor="ctr">
                    <a:lnL>
                      <a:noFill/>
                    </a:lnL>
                    <a:lnR>
                      <a:noFill/>
                    </a:lnR>
                    <a:lnT>
                      <a:noFill/>
                    </a:lnT>
                    <a:lnB>
                      <a:noFill/>
                    </a:lnB>
                  </a:tcPr>
                </a:tc>
                <a:tc>
                  <a:txBody>
                    <a:bodyPr/>
                    <a:lstStyle/>
                    <a:p>
                      <a:pPr algn="ctr" fontAlgn="ctr"/>
                      <a:r>
                        <a:rPr lang="en-US" sz="700" b="0" i="0" u="none" strike="noStrike">
                          <a:solidFill>
                            <a:srgbClr val="000000"/>
                          </a:solidFill>
                          <a:effectLst/>
                          <a:latin typeface="Calibri" panose="020F0502020204030204" pitchFamily="34" charset="0"/>
                        </a:rPr>
                        <a:t>Wilson</a:t>
                      </a:r>
                    </a:p>
                  </a:txBody>
                  <a:tcPr marL="7146" marR="7146" marT="7146" marB="0" anchor="ctr">
                    <a:lnL>
                      <a:noFill/>
                    </a:lnL>
                    <a:lnR>
                      <a:noFill/>
                    </a:lnR>
                    <a:lnT>
                      <a:noFill/>
                    </a:lnT>
                    <a:lnB>
                      <a:noFill/>
                    </a:lnB>
                  </a:tcPr>
                </a:tc>
                <a:tc>
                  <a:txBody>
                    <a:bodyPr/>
                    <a:lstStyle/>
                    <a:p>
                      <a:pPr algn="ctr" fontAlgn="ctr"/>
                      <a:endParaRPr lang="en-US" sz="700" b="0" i="0" u="none" strike="noStrike">
                        <a:solidFill>
                          <a:srgbClr val="000000"/>
                        </a:solidFill>
                        <a:effectLst/>
                        <a:latin typeface="Calibri" panose="020F0502020204030204" pitchFamily="34" charset="0"/>
                      </a:endParaRPr>
                    </a:p>
                  </a:txBody>
                  <a:tcPr marL="7146" marR="7146" marT="7146" marB="0" anchor="ctr">
                    <a:lnL>
                      <a:noFill/>
                    </a:lnL>
                    <a:lnR>
                      <a:noFill/>
                    </a:lnR>
                    <a:lnT>
                      <a:noFill/>
                    </a:lnT>
                    <a:lnB>
                      <a:noFill/>
                    </a:lnB>
                  </a:tcPr>
                </a:tc>
                <a:extLst>
                  <a:ext uri="{0D108BD9-81ED-4DB2-BD59-A6C34878D82A}">
                    <a16:rowId xmlns:a16="http://schemas.microsoft.com/office/drawing/2014/main" val="3094316560"/>
                  </a:ext>
                </a:extLst>
              </a:tr>
              <a:tr h="137672">
                <a:tc>
                  <a:txBody>
                    <a:bodyPr/>
                    <a:lstStyle/>
                    <a:p>
                      <a:pPr algn="ctr" fontAlgn="ctr"/>
                      <a:r>
                        <a:rPr lang="en-US" sz="700" b="0" i="0" u="none" strike="noStrike">
                          <a:solidFill>
                            <a:srgbClr val="000000"/>
                          </a:solidFill>
                          <a:effectLst/>
                          <a:latin typeface="Calibri" panose="020F0502020204030204" pitchFamily="34" charset="0"/>
                        </a:rPr>
                        <a:t>G6</a:t>
                      </a:r>
                    </a:p>
                  </a:txBody>
                  <a:tcPr marL="7146" marR="7146" marT="7146" marB="0" anchor="ctr">
                    <a:lnL>
                      <a:noFill/>
                    </a:lnL>
                    <a:lnR>
                      <a:noFill/>
                    </a:lnR>
                    <a:lnT>
                      <a:noFill/>
                    </a:lnT>
                    <a:lnB>
                      <a:noFill/>
                    </a:lnB>
                  </a:tcPr>
                </a:tc>
                <a:tc>
                  <a:txBody>
                    <a:bodyPr/>
                    <a:lstStyle/>
                    <a:p>
                      <a:pPr algn="l" fontAlgn="ctr"/>
                      <a:r>
                        <a:rPr lang="en-US" sz="700" b="0" i="0" u="none" strike="noStrike">
                          <a:solidFill>
                            <a:srgbClr val="000000"/>
                          </a:solidFill>
                          <a:effectLst/>
                          <a:latin typeface="Calibri" panose="020F0502020204030204" pitchFamily="34" charset="0"/>
                        </a:rPr>
                        <a:t>Columbia</a:t>
                      </a:r>
                    </a:p>
                  </a:txBody>
                  <a:tcPr marL="7146" marR="7146" marT="7146" marB="0" anchor="ctr">
                    <a:lnL>
                      <a:noFill/>
                    </a:lnL>
                    <a:lnR>
                      <a:noFill/>
                    </a:lnR>
                    <a:lnT>
                      <a:noFill/>
                    </a:lnT>
                    <a:lnB>
                      <a:noFill/>
                    </a:lnB>
                  </a:tcPr>
                </a:tc>
                <a:tc>
                  <a:txBody>
                    <a:bodyPr/>
                    <a:lstStyle/>
                    <a:p>
                      <a:pPr algn="ctr" fontAlgn="ctr"/>
                      <a:r>
                        <a:rPr lang="en-US" sz="700" b="0" i="0" u="none" strike="noStrike">
                          <a:solidFill>
                            <a:srgbClr val="000000"/>
                          </a:solidFill>
                          <a:effectLst/>
                          <a:latin typeface="Calibri" panose="020F0502020204030204" pitchFamily="34" charset="0"/>
                        </a:rPr>
                        <a:t>Leased School</a:t>
                      </a:r>
                    </a:p>
                  </a:txBody>
                  <a:tcPr marL="7146" marR="7146" marT="7146" marB="0" anchor="ctr">
                    <a:lnL>
                      <a:noFill/>
                    </a:lnL>
                    <a:lnR>
                      <a:noFill/>
                    </a:lnR>
                    <a:lnT>
                      <a:noFill/>
                    </a:lnT>
                    <a:lnB>
                      <a:noFill/>
                    </a:lnB>
                  </a:tcPr>
                </a:tc>
                <a:tc>
                  <a:txBody>
                    <a:bodyPr/>
                    <a:lstStyle/>
                    <a:p>
                      <a:pPr algn="ctr" fontAlgn="ctr"/>
                      <a:r>
                        <a:rPr lang="en-US" sz="700" b="0" i="0" u="none" strike="noStrike">
                          <a:solidFill>
                            <a:srgbClr val="000000"/>
                          </a:solidFill>
                          <a:effectLst/>
                          <a:latin typeface="Calibri" panose="020F0502020204030204" pitchFamily="34" charset="0"/>
                        </a:rPr>
                        <a:t>Jefferson</a:t>
                      </a:r>
                    </a:p>
                  </a:txBody>
                  <a:tcPr marL="7146" marR="7146" marT="7146" marB="0" anchor="ctr">
                    <a:lnL>
                      <a:noFill/>
                    </a:lnL>
                    <a:lnR>
                      <a:noFill/>
                    </a:lnR>
                    <a:lnT>
                      <a:noFill/>
                    </a:lnT>
                    <a:lnB>
                      <a:noFill/>
                    </a:lnB>
                  </a:tcPr>
                </a:tc>
                <a:tc>
                  <a:txBody>
                    <a:bodyPr/>
                    <a:lstStyle/>
                    <a:p>
                      <a:pPr algn="ctr" fontAlgn="ctr"/>
                      <a:endParaRPr lang="en-US" sz="700" b="0" i="0" u="none" strike="noStrike">
                        <a:solidFill>
                          <a:srgbClr val="000000"/>
                        </a:solidFill>
                        <a:effectLst/>
                        <a:latin typeface="Calibri" panose="020F0502020204030204" pitchFamily="34" charset="0"/>
                      </a:endParaRPr>
                    </a:p>
                  </a:txBody>
                  <a:tcPr marL="7146" marR="7146" marT="7146" marB="0" anchor="ctr">
                    <a:lnL>
                      <a:noFill/>
                    </a:lnL>
                    <a:lnR>
                      <a:noFill/>
                    </a:lnR>
                    <a:lnT>
                      <a:noFill/>
                    </a:lnT>
                    <a:lnB>
                      <a:noFill/>
                    </a:lnB>
                  </a:tcPr>
                </a:tc>
                <a:extLst>
                  <a:ext uri="{0D108BD9-81ED-4DB2-BD59-A6C34878D82A}">
                    <a16:rowId xmlns:a16="http://schemas.microsoft.com/office/drawing/2014/main" val="3630163353"/>
                  </a:ext>
                </a:extLst>
              </a:tr>
              <a:tr h="137672">
                <a:tc>
                  <a:txBody>
                    <a:bodyPr/>
                    <a:lstStyle/>
                    <a:p>
                      <a:pPr algn="ctr" fontAlgn="ctr"/>
                      <a:r>
                        <a:rPr lang="en-US" sz="700" b="0" i="0" u="none" strike="noStrike">
                          <a:solidFill>
                            <a:srgbClr val="000000"/>
                          </a:solidFill>
                          <a:effectLst/>
                          <a:latin typeface="Calibri" panose="020F0502020204030204" pitchFamily="34" charset="0"/>
                        </a:rPr>
                        <a:t>G6</a:t>
                      </a:r>
                    </a:p>
                  </a:txBody>
                  <a:tcPr marL="7146" marR="7146" marT="7146" marB="0" anchor="ctr">
                    <a:lnL>
                      <a:noFill/>
                    </a:lnL>
                    <a:lnR>
                      <a:noFill/>
                    </a:lnR>
                    <a:lnT>
                      <a:noFill/>
                    </a:lnT>
                    <a:lnB>
                      <a:noFill/>
                    </a:lnB>
                  </a:tcPr>
                </a:tc>
                <a:tc>
                  <a:txBody>
                    <a:bodyPr/>
                    <a:lstStyle/>
                    <a:p>
                      <a:pPr algn="l" fontAlgn="ctr"/>
                      <a:r>
                        <a:rPr lang="en-US" sz="700" b="0" i="0" u="none" strike="noStrike">
                          <a:solidFill>
                            <a:srgbClr val="000000"/>
                          </a:solidFill>
                          <a:effectLst/>
                          <a:latin typeface="Calibri" panose="020F0502020204030204" pitchFamily="34" charset="0"/>
                        </a:rPr>
                        <a:t>Edwards</a:t>
                      </a:r>
                    </a:p>
                  </a:txBody>
                  <a:tcPr marL="7146" marR="7146" marT="7146" marB="0" anchor="ctr">
                    <a:lnL>
                      <a:noFill/>
                    </a:lnL>
                    <a:lnR>
                      <a:noFill/>
                    </a:lnR>
                    <a:lnT>
                      <a:noFill/>
                    </a:lnT>
                    <a:lnB>
                      <a:noFill/>
                    </a:lnB>
                  </a:tcPr>
                </a:tc>
                <a:tc>
                  <a:txBody>
                    <a:bodyPr/>
                    <a:lstStyle/>
                    <a:p>
                      <a:pPr algn="ctr" fontAlgn="ctr"/>
                      <a:r>
                        <a:rPr lang="en-US" sz="700" b="0" i="0" u="none" strike="noStrike">
                          <a:solidFill>
                            <a:srgbClr val="000000"/>
                          </a:solidFill>
                          <a:effectLst/>
                          <a:latin typeface="Calibri" panose="020F0502020204030204" pitchFamily="34" charset="0"/>
                        </a:rPr>
                        <a:t>Family Services</a:t>
                      </a:r>
                    </a:p>
                  </a:txBody>
                  <a:tcPr marL="7146" marR="7146" marT="7146" marB="0" anchor="ctr">
                    <a:lnL>
                      <a:noFill/>
                    </a:lnL>
                    <a:lnR>
                      <a:noFill/>
                    </a:lnR>
                    <a:lnT>
                      <a:noFill/>
                    </a:lnT>
                    <a:lnB>
                      <a:noFill/>
                    </a:lnB>
                  </a:tcPr>
                </a:tc>
                <a:tc>
                  <a:txBody>
                    <a:bodyPr/>
                    <a:lstStyle/>
                    <a:p>
                      <a:pPr algn="ctr" fontAlgn="ctr"/>
                      <a:r>
                        <a:rPr lang="en-US" sz="700" b="0" i="0" u="none" strike="noStrike">
                          <a:solidFill>
                            <a:srgbClr val="000000"/>
                          </a:solidFill>
                          <a:effectLst/>
                          <a:latin typeface="Calibri" panose="020F0502020204030204" pitchFamily="34" charset="0"/>
                        </a:rPr>
                        <a:t>Cleveland</a:t>
                      </a:r>
                    </a:p>
                  </a:txBody>
                  <a:tcPr marL="7146" marR="7146" marT="7146" marB="0" anchor="ctr">
                    <a:lnL>
                      <a:noFill/>
                    </a:lnL>
                    <a:lnR>
                      <a:noFill/>
                    </a:lnR>
                    <a:lnT>
                      <a:noFill/>
                    </a:lnT>
                    <a:lnB>
                      <a:noFill/>
                    </a:lnB>
                  </a:tcPr>
                </a:tc>
                <a:tc>
                  <a:txBody>
                    <a:bodyPr/>
                    <a:lstStyle/>
                    <a:p>
                      <a:pPr algn="ctr" fontAlgn="ctr"/>
                      <a:endParaRPr lang="en-US" sz="700" b="0" i="0" u="none" strike="noStrike">
                        <a:solidFill>
                          <a:srgbClr val="000000"/>
                        </a:solidFill>
                        <a:effectLst/>
                        <a:latin typeface="Calibri" panose="020F0502020204030204" pitchFamily="34" charset="0"/>
                      </a:endParaRPr>
                    </a:p>
                  </a:txBody>
                  <a:tcPr marL="7146" marR="7146" marT="7146" marB="0" anchor="ctr">
                    <a:lnL>
                      <a:noFill/>
                    </a:lnL>
                    <a:lnR>
                      <a:noFill/>
                    </a:lnR>
                    <a:lnT>
                      <a:noFill/>
                    </a:lnT>
                    <a:lnB>
                      <a:noFill/>
                    </a:lnB>
                  </a:tcPr>
                </a:tc>
                <a:extLst>
                  <a:ext uri="{0D108BD9-81ED-4DB2-BD59-A6C34878D82A}">
                    <a16:rowId xmlns:a16="http://schemas.microsoft.com/office/drawing/2014/main" val="3889122248"/>
                  </a:ext>
                </a:extLst>
              </a:tr>
              <a:tr h="137672">
                <a:tc>
                  <a:txBody>
                    <a:bodyPr/>
                    <a:lstStyle/>
                    <a:p>
                      <a:pPr algn="ctr" fontAlgn="ctr"/>
                      <a:r>
                        <a:rPr lang="en-US" sz="700" b="0" i="0" u="none" strike="noStrike">
                          <a:solidFill>
                            <a:srgbClr val="000000"/>
                          </a:solidFill>
                          <a:effectLst/>
                          <a:latin typeface="Calibri" panose="020F0502020204030204" pitchFamily="34" charset="0"/>
                        </a:rPr>
                        <a:t>G6</a:t>
                      </a:r>
                    </a:p>
                  </a:txBody>
                  <a:tcPr marL="7146" marR="7146" marT="7146" marB="0" anchor="ctr">
                    <a:lnL>
                      <a:noFill/>
                    </a:lnL>
                    <a:lnR>
                      <a:noFill/>
                    </a:lnR>
                    <a:lnT>
                      <a:noFill/>
                    </a:lnT>
                    <a:lnB>
                      <a:noFill/>
                    </a:lnB>
                  </a:tcPr>
                </a:tc>
                <a:tc>
                  <a:txBody>
                    <a:bodyPr/>
                    <a:lstStyle/>
                    <a:p>
                      <a:pPr algn="l" fontAlgn="ctr"/>
                      <a:r>
                        <a:rPr lang="en-US" sz="700" b="0" i="0" u="none" strike="noStrike">
                          <a:solidFill>
                            <a:srgbClr val="000000"/>
                          </a:solidFill>
                          <a:effectLst/>
                          <a:latin typeface="Calibri" panose="020F0502020204030204" pitchFamily="34" charset="0"/>
                        </a:rPr>
                        <a:t>Green Thumb</a:t>
                      </a:r>
                    </a:p>
                  </a:txBody>
                  <a:tcPr marL="7146" marR="7146" marT="7146" marB="0" anchor="ctr">
                    <a:lnL>
                      <a:noFill/>
                    </a:lnL>
                    <a:lnR>
                      <a:noFill/>
                    </a:lnR>
                    <a:lnT>
                      <a:noFill/>
                    </a:lnT>
                    <a:lnB>
                      <a:noFill/>
                    </a:lnB>
                  </a:tcPr>
                </a:tc>
                <a:tc>
                  <a:txBody>
                    <a:bodyPr/>
                    <a:lstStyle/>
                    <a:p>
                      <a:pPr algn="ctr" fontAlgn="ctr"/>
                      <a:r>
                        <a:rPr lang="en-US" sz="700" b="0" i="0" u="none" strike="noStrike">
                          <a:solidFill>
                            <a:srgbClr val="000000"/>
                          </a:solidFill>
                          <a:effectLst/>
                          <a:latin typeface="Calibri" panose="020F0502020204030204" pitchFamily="34" charset="0"/>
                        </a:rPr>
                        <a:t>Transitional</a:t>
                      </a:r>
                    </a:p>
                  </a:txBody>
                  <a:tcPr marL="7146" marR="7146" marT="7146" marB="0" anchor="ctr">
                    <a:lnL>
                      <a:noFill/>
                    </a:lnL>
                    <a:lnR>
                      <a:noFill/>
                    </a:lnR>
                    <a:lnT>
                      <a:noFill/>
                    </a:lnT>
                    <a:lnB>
                      <a:noFill/>
                    </a:lnB>
                  </a:tcPr>
                </a:tc>
                <a:tc>
                  <a:txBody>
                    <a:bodyPr/>
                    <a:lstStyle/>
                    <a:p>
                      <a:pPr algn="ctr" fontAlgn="ctr"/>
                      <a:r>
                        <a:rPr lang="en-US" sz="700" b="0" i="0" u="none" strike="noStrike">
                          <a:solidFill>
                            <a:srgbClr val="000000"/>
                          </a:solidFill>
                          <a:effectLst/>
                          <a:latin typeface="Calibri" panose="020F0502020204030204" pitchFamily="34" charset="0"/>
                        </a:rPr>
                        <a:t>Franklin</a:t>
                      </a:r>
                    </a:p>
                  </a:txBody>
                  <a:tcPr marL="7146" marR="7146" marT="7146" marB="0" anchor="ctr">
                    <a:lnL>
                      <a:noFill/>
                    </a:lnL>
                    <a:lnR>
                      <a:noFill/>
                    </a:lnR>
                    <a:lnT>
                      <a:noFill/>
                    </a:lnT>
                    <a:lnB>
                      <a:noFill/>
                    </a:lnB>
                  </a:tcPr>
                </a:tc>
                <a:tc>
                  <a:txBody>
                    <a:bodyPr/>
                    <a:lstStyle/>
                    <a:p>
                      <a:pPr algn="ctr" fontAlgn="ctr"/>
                      <a:endParaRPr lang="en-US" sz="700" b="0" i="0" u="none" strike="noStrike">
                        <a:solidFill>
                          <a:srgbClr val="000000"/>
                        </a:solidFill>
                        <a:effectLst/>
                        <a:latin typeface="Calibri" panose="020F0502020204030204" pitchFamily="34" charset="0"/>
                      </a:endParaRPr>
                    </a:p>
                  </a:txBody>
                  <a:tcPr marL="7146" marR="7146" marT="7146" marB="0" anchor="ctr">
                    <a:lnL>
                      <a:noFill/>
                    </a:lnL>
                    <a:lnR>
                      <a:noFill/>
                    </a:lnR>
                    <a:lnT>
                      <a:noFill/>
                    </a:lnT>
                    <a:lnB>
                      <a:noFill/>
                    </a:lnB>
                  </a:tcPr>
                </a:tc>
                <a:extLst>
                  <a:ext uri="{0D108BD9-81ED-4DB2-BD59-A6C34878D82A}">
                    <a16:rowId xmlns:a16="http://schemas.microsoft.com/office/drawing/2014/main" val="2280261425"/>
                  </a:ext>
                </a:extLst>
              </a:tr>
              <a:tr h="137672">
                <a:tc>
                  <a:txBody>
                    <a:bodyPr/>
                    <a:lstStyle/>
                    <a:p>
                      <a:pPr algn="ctr" fontAlgn="ctr"/>
                      <a:r>
                        <a:rPr lang="en-US" sz="700" b="0" i="0" u="none" strike="noStrike">
                          <a:solidFill>
                            <a:srgbClr val="000000"/>
                          </a:solidFill>
                          <a:effectLst/>
                          <a:latin typeface="Calibri" panose="020F0502020204030204" pitchFamily="34" charset="0"/>
                        </a:rPr>
                        <a:t>G6</a:t>
                      </a:r>
                    </a:p>
                  </a:txBody>
                  <a:tcPr marL="7146" marR="7146" marT="7146" marB="0" anchor="ctr">
                    <a:lnL>
                      <a:noFill/>
                    </a:lnL>
                    <a:lnR>
                      <a:noFill/>
                    </a:lnR>
                    <a:lnT>
                      <a:noFill/>
                    </a:lnT>
                    <a:lnB>
                      <a:noFill/>
                    </a:lnB>
                  </a:tcPr>
                </a:tc>
                <a:tc>
                  <a:txBody>
                    <a:bodyPr/>
                    <a:lstStyle/>
                    <a:p>
                      <a:pPr algn="l" fontAlgn="ctr"/>
                      <a:r>
                        <a:rPr lang="en-US" sz="700" b="0" i="0" u="none" strike="noStrike">
                          <a:solidFill>
                            <a:srgbClr val="000000"/>
                          </a:solidFill>
                          <a:effectLst/>
                          <a:latin typeface="Calibri" panose="020F0502020204030204" pitchFamily="34" charset="0"/>
                        </a:rPr>
                        <a:t>Humboldt</a:t>
                      </a:r>
                    </a:p>
                  </a:txBody>
                  <a:tcPr marL="7146" marR="7146" marT="7146" marB="0" anchor="ctr">
                    <a:lnL>
                      <a:noFill/>
                    </a:lnL>
                    <a:lnR>
                      <a:noFill/>
                    </a:lnR>
                    <a:lnT>
                      <a:noFill/>
                    </a:lnT>
                    <a:lnB>
                      <a:noFill/>
                    </a:lnB>
                  </a:tcPr>
                </a:tc>
                <a:tc>
                  <a:txBody>
                    <a:bodyPr/>
                    <a:lstStyle/>
                    <a:p>
                      <a:pPr algn="ctr" fontAlgn="ctr"/>
                      <a:r>
                        <a:rPr lang="en-US" sz="700" b="0" i="0" u="none" strike="noStrike">
                          <a:solidFill>
                            <a:srgbClr val="000000"/>
                          </a:solidFill>
                          <a:effectLst/>
                          <a:latin typeface="Calibri" panose="020F0502020204030204" pitchFamily="34" charset="0"/>
                        </a:rPr>
                        <a:t>Leased School</a:t>
                      </a:r>
                    </a:p>
                  </a:txBody>
                  <a:tcPr marL="7146" marR="7146" marT="7146" marB="0" anchor="ctr">
                    <a:lnL>
                      <a:noFill/>
                    </a:lnL>
                    <a:lnR>
                      <a:noFill/>
                    </a:lnR>
                    <a:lnT>
                      <a:noFill/>
                    </a:lnT>
                    <a:lnB>
                      <a:noFill/>
                    </a:lnB>
                  </a:tcPr>
                </a:tc>
                <a:tc>
                  <a:txBody>
                    <a:bodyPr/>
                    <a:lstStyle/>
                    <a:p>
                      <a:pPr algn="ctr" fontAlgn="ctr"/>
                      <a:r>
                        <a:rPr lang="en-US" sz="700" b="0" i="0" u="none" strike="noStrike">
                          <a:solidFill>
                            <a:srgbClr val="000000"/>
                          </a:solidFill>
                          <a:effectLst/>
                          <a:latin typeface="Calibri" panose="020F0502020204030204" pitchFamily="34" charset="0"/>
                        </a:rPr>
                        <a:t>Jefferson</a:t>
                      </a:r>
                    </a:p>
                  </a:txBody>
                  <a:tcPr marL="7146" marR="7146" marT="7146" marB="0" anchor="ctr">
                    <a:lnL>
                      <a:noFill/>
                    </a:lnL>
                    <a:lnR>
                      <a:noFill/>
                    </a:lnR>
                    <a:lnT>
                      <a:noFill/>
                    </a:lnT>
                    <a:lnB>
                      <a:noFill/>
                    </a:lnB>
                  </a:tcPr>
                </a:tc>
                <a:tc>
                  <a:txBody>
                    <a:bodyPr/>
                    <a:lstStyle/>
                    <a:p>
                      <a:pPr algn="ctr" fontAlgn="ctr"/>
                      <a:endParaRPr lang="en-US" sz="700" b="0" i="0" u="none" strike="noStrike">
                        <a:solidFill>
                          <a:srgbClr val="000000"/>
                        </a:solidFill>
                        <a:effectLst/>
                        <a:latin typeface="Calibri" panose="020F0502020204030204" pitchFamily="34" charset="0"/>
                      </a:endParaRPr>
                    </a:p>
                  </a:txBody>
                  <a:tcPr marL="7146" marR="7146" marT="7146" marB="0" anchor="ctr">
                    <a:lnL>
                      <a:noFill/>
                    </a:lnL>
                    <a:lnR>
                      <a:noFill/>
                    </a:lnR>
                    <a:lnT>
                      <a:noFill/>
                    </a:lnT>
                    <a:lnB>
                      <a:noFill/>
                    </a:lnB>
                  </a:tcPr>
                </a:tc>
                <a:extLst>
                  <a:ext uri="{0D108BD9-81ED-4DB2-BD59-A6C34878D82A}">
                    <a16:rowId xmlns:a16="http://schemas.microsoft.com/office/drawing/2014/main" val="817959720"/>
                  </a:ext>
                </a:extLst>
              </a:tr>
              <a:tr h="137672">
                <a:tc>
                  <a:txBody>
                    <a:bodyPr/>
                    <a:lstStyle/>
                    <a:p>
                      <a:pPr algn="ctr" fontAlgn="ctr"/>
                      <a:r>
                        <a:rPr lang="en-US" sz="700" b="0" i="0" u="none" strike="noStrike">
                          <a:solidFill>
                            <a:srgbClr val="000000"/>
                          </a:solidFill>
                          <a:effectLst/>
                          <a:latin typeface="Calibri" panose="020F0502020204030204" pitchFamily="34" charset="0"/>
                        </a:rPr>
                        <a:t>G6</a:t>
                      </a:r>
                    </a:p>
                  </a:txBody>
                  <a:tcPr marL="7146" marR="7146" marT="7146" marB="0" anchor="ctr">
                    <a:lnL>
                      <a:noFill/>
                    </a:lnL>
                    <a:lnR>
                      <a:noFill/>
                    </a:lnR>
                    <a:lnT>
                      <a:noFill/>
                    </a:lnT>
                    <a:lnB>
                      <a:noFill/>
                    </a:lnB>
                  </a:tcPr>
                </a:tc>
                <a:tc>
                  <a:txBody>
                    <a:bodyPr/>
                    <a:lstStyle/>
                    <a:p>
                      <a:pPr algn="l" fontAlgn="ctr"/>
                      <a:r>
                        <a:rPr lang="en-US" sz="700" b="0" i="0" u="none" strike="noStrike">
                          <a:solidFill>
                            <a:srgbClr val="000000"/>
                          </a:solidFill>
                          <a:effectLst/>
                          <a:latin typeface="Calibri" panose="020F0502020204030204" pitchFamily="34" charset="0"/>
                        </a:rPr>
                        <a:t>Kenton</a:t>
                      </a:r>
                    </a:p>
                  </a:txBody>
                  <a:tcPr marL="7146" marR="7146" marT="7146" marB="0" anchor="ctr">
                    <a:lnL>
                      <a:noFill/>
                    </a:lnL>
                    <a:lnR>
                      <a:noFill/>
                    </a:lnR>
                    <a:lnT>
                      <a:noFill/>
                    </a:lnT>
                    <a:lnB>
                      <a:noFill/>
                    </a:lnB>
                  </a:tcPr>
                </a:tc>
                <a:tc>
                  <a:txBody>
                    <a:bodyPr/>
                    <a:lstStyle/>
                    <a:p>
                      <a:pPr algn="ctr" fontAlgn="ctr"/>
                      <a:r>
                        <a:rPr lang="en-US" sz="700" b="0" i="0" u="none" strike="noStrike">
                          <a:solidFill>
                            <a:srgbClr val="000000"/>
                          </a:solidFill>
                          <a:effectLst/>
                          <a:latin typeface="Calibri" panose="020F0502020204030204" pitchFamily="34" charset="0"/>
                        </a:rPr>
                        <a:t>Leased School</a:t>
                      </a:r>
                    </a:p>
                  </a:txBody>
                  <a:tcPr marL="7146" marR="7146" marT="7146" marB="0" anchor="ctr">
                    <a:lnL>
                      <a:noFill/>
                    </a:lnL>
                    <a:lnR>
                      <a:noFill/>
                    </a:lnR>
                    <a:lnT>
                      <a:noFill/>
                    </a:lnT>
                    <a:lnB>
                      <a:noFill/>
                    </a:lnB>
                  </a:tcPr>
                </a:tc>
                <a:tc>
                  <a:txBody>
                    <a:bodyPr/>
                    <a:lstStyle/>
                    <a:p>
                      <a:pPr algn="ctr" fontAlgn="ctr"/>
                      <a:r>
                        <a:rPr lang="en-US" sz="700" b="0" i="0" u="none" strike="noStrike">
                          <a:solidFill>
                            <a:srgbClr val="000000"/>
                          </a:solidFill>
                          <a:effectLst/>
                          <a:latin typeface="Calibri" panose="020F0502020204030204" pitchFamily="34" charset="0"/>
                        </a:rPr>
                        <a:t>Jefferson</a:t>
                      </a:r>
                    </a:p>
                  </a:txBody>
                  <a:tcPr marL="7146" marR="7146" marT="7146" marB="0" anchor="ctr">
                    <a:lnL>
                      <a:noFill/>
                    </a:lnL>
                    <a:lnR>
                      <a:noFill/>
                    </a:lnR>
                    <a:lnT>
                      <a:noFill/>
                    </a:lnT>
                    <a:lnB>
                      <a:noFill/>
                    </a:lnB>
                  </a:tcPr>
                </a:tc>
                <a:tc>
                  <a:txBody>
                    <a:bodyPr/>
                    <a:lstStyle/>
                    <a:p>
                      <a:pPr algn="ctr" fontAlgn="ctr"/>
                      <a:endParaRPr lang="en-US" sz="700" b="0" i="0" u="none" strike="noStrike">
                        <a:solidFill>
                          <a:srgbClr val="000000"/>
                        </a:solidFill>
                        <a:effectLst/>
                        <a:latin typeface="Calibri" panose="020F0502020204030204" pitchFamily="34" charset="0"/>
                      </a:endParaRPr>
                    </a:p>
                  </a:txBody>
                  <a:tcPr marL="7146" marR="7146" marT="7146" marB="0" anchor="ctr">
                    <a:lnL>
                      <a:noFill/>
                    </a:lnL>
                    <a:lnR>
                      <a:noFill/>
                    </a:lnR>
                    <a:lnT>
                      <a:noFill/>
                    </a:lnT>
                    <a:lnB>
                      <a:noFill/>
                    </a:lnB>
                  </a:tcPr>
                </a:tc>
                <a:extLst>
                  <a:ext uri="{0D108BD9-81ED-4DB2-BD59-A6C34878D82A}">
                    <a16:rowId xmlns:a16="http://schemas.microsoft.com/office/drawing/2014/main" val="1394792762"/>
                  </a:ext>
                </a:extLst>
              </a:tr>
              <a:tr h="137672">
                <a:tc>
                  <a:txBody>
                    <a:bodyPr/>
                    <a:lstStyle/>
                    <a:p>
                      <a:pPr algn="ctr" fontAlgn="ctr"/>
                      <a:r>
                        <a:rPr lang="en-US" sz="700" b="0" i="0" u="none" strike="noStrike">
                          <a:solidFill>
                            <a:srgbClr val="000000"/>
                          </a:solidFill>
                          <a:effectLst/>
                          <a:latin typeface="Calibri" panose="020F0502020204030204" pitchFamily="34" charset="0"/>
                        </a:rPr>
                        <a:t>G6</a:t>
                      </a:r>
                    </a:p>
                  </a:txBody>
                  <a:tcPr marL="7146" marR="7146" marT="7146"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r>
                        <a:rPr lang="en-US" sz="700" b="0" i="0" u="none" strike="noStrike">
                          <a:solidFill>
                            <a:srgbClr val="000000"/>
                          </a:solidFill>
                          <a:effectLst/>
                          <a:latin typeface="Calibri" panose="020F0502020204030204" pitchFamily="34" charset="0"/>
                        </a:rPr>
                        <a:t>Terwilliger</a:t>
                      </a:r>
                    </a:p>
                  </a:txBody>
                  <a:tcPr marL="7146" marR="7146" marT="7146"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panose="020F0502020204030204" pitchFamily="34" charset="0"/>
                        </a:rPr>
                        <a:t>Leased School</a:t>
                      </a:r>
                    </a:p>
                  </a:txBody>
                  <a:tcPr marL="7146" marR="7146" marT="7146"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Calibri" panose="020F0502020204030204" pitchFamily="34" charset="0"/>
                        </a:rPr>
                        <a:t>Wilson</a:t>
                      </a:r>
                    </a:p>
                  </a:txBody>
                  <a:tcPr marL="7146" marR="7146" marT="7146"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panose="020F0502020204030204" pitchFamily="34" charset="0"/>
                        </a:rPr>
                        <a:t> </a:t>
                      </a:r>
                    </a:p>
                  </a:txBody>
                  <a:tcPr marL="7146" marR="7146" marT="7146"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88157678"/>
                  </a:ext>
                </a:extLst>
              </a:tr>
            </a:tbl>
          </a:graphicData>
        </a:graphic>
      </p:graphicFrame>
      <p:graphicFrame>
        <p:nvGraphicFramePr>
          <p:cNvPr id="5" name="Table 4">
            <a:extLst>
              <a:ext uri="{FF2B5EF4-FFF2-40B4-BE49-F238E27FC236}">
                <a16:creationId xmlns:a16="http://schemas.microsoft.com/office/drawing/2014/main" id="{BBBD4460-70FE-4249-9945-0795E68079F5}"/>
              </a:ext>
            </a:extLst>
          </p:cNvPr>
          <p:cNvGraphicFramePr>
            <a:graphicFrameLocks noGrp="1"/>
          </p:cNvGraphicFramePr>
          <p:nvPr>
            <p:extLst/>
          </p:nvPr>
        </p:nvGraphicFramePr>
        <p:xfrm>
          <a:off x="6196397" y="2467784"/>
          <a:ext cx="4039652" cy="1060408"/>
        </p:xfrm>
        <a:graphic>
          <a:graphicData uri="http://schemas.openxmlformats.org/drawingml/2006/table">
            <a:tbl>
              <a:tblPr/>
              <a:tblGrid>
                <a:gridCol w="533539">
                  <a:extLst>
                    <a:ext uri="{9D8B030D-6E8A-4147-A177-3AD203B41FA5}">
                      <a16:colId xmlns:a16="http://schemas.microsoft.com/office/drawing/2014/main" val="4038266421"/>
                    </a:ext>
                  </a:extLst>
                </a:gridCol>
                <a:gridCol w="1343375">
                  <a:extLst>
                    <a:ext uri="{9D8B030D-6E8A-4147-A177-3AD203B41FA5}">
                      <a16:colId xmlns:a16="http://schemas.microsoft.com/office/drawing/2014/main" val="4117467774"/>
                    </a:ext>
                  </a:extLst>
                </a:gridCol>
                <a:gridCol w="895583">
                  <a:extLst>
                    <a:ext uri="{9D8B030D-6E8A-4147-A177-3AD203B41FA5}">
                      <a16:colId xmlns:a16="http://schemas.microsoft.com/office/drawing/2014/main" val="3220005736"/>
                    </a:ext>
                  </a:extLst>
                </a:gridCol>
                <a:gridCol w="733616">
                  <a:extLst>
                    <a:ext uri="{9D8B030D-6E8A-4147-A177-3AD203B41FA5}">
                      <a16:colId xmlns:a16="http://schemas.microsoft.com/office/drawing/2014/main" val="2406635613"/>
                    </a:ext>
                  </a:extLst>
                </a:gridCol>
                <a:gridCol w="533539">
                  <a:extLst>
                    <a:ext uri="{9D8B030D-6E8A-4147-A177-3AD203B41FA5}">
                      <a16:colId xmlns:a16="http://schemas.microsoft.com/office/drawing/2014/main" val="2766993429"/>
                    </a:ext>
                  </a:extLst>
                </a:gridCol>
              </a:tblGrid>
              <a:tr h="234376">
                <a:tc>
                  <a:txBody>
                    <a:bodyPr/>
                    <a:lstStyle/>
                    <a:p>
                      <a:pPr algn="ctr" fontAlgn="b"/>
                      <a:r>
                        <a:rPr lang="en-US" sz="800" b="0" i="0" u="none" strike="noStrike">
                          <a:solidFill>
                            <a:srgbClr val="000000"/>
                          </a:solidFill>
                          <a:effectLst/>
                          <a:latin typeface="Calibri" panose="020F0502020204030204" pitchFamily="34" charset="0"/>
                        </a:rPr>
                        <a:t>Group</a:t>
                      </a:r>
                    </a:p>
                  </a:txBody>
                  <a:tcPr marL="7146" marR="7146" marT="7146"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School</a:t>
                      </a:r>
                    </a:p>
                  </a:txBody>
                  <a:tcPr marL="7146" marR="7146" marT="7146"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Level</a:t>
                      </a:r>
                    </a:p>
                  </a:txBody>
                  <a:tcPr marL="7146" marR="7146" marT="7146"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Cluster</a:t>
                      </a:r>
                    </a:p>
                  </a:txBody>
                  <a:tcPr marL="7146" marR="7146" marT="7146"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Title 1</a:t>
                      </a:r>
                    </a:p>
                  </a:txBody>
                  <a:tcPr marL="7146" marR="7146" marT="7146"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97687936"/>
                  </a:ext>
                </a:extLst>
              </a:tr>
              <a:tr h="137672">
                <a:tc>
                  <a:txBody>
                    <a:bodyPr/>
                    <a:lstStyle/>
                    <a:p>
                      <a:pPr algn="ctr" fontAlgn="ctr"/>
                      <a:r>
                        <a:rPr lang="en-US" sz="700" b="0" i="0" u="none" strike="noStrike">
                          <a:solidFill>
                            <a:srgbClr val="000000"/>
                          </a:solidFill>
                          <a:effectLst/>
                          <a:latin typeface="Calibri" panose="020F0502020204030204" pitchFamily="34" charset="0"/>
                        </a:rPr>
                        <a:t>G7</a:t>
                      </a:r>
                    </a:p>
                  </a:txBody>
                  <a:tcPr marL="7146" marR="7146" marT="7146"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r>
                        <a:rPr lang="en-US" sz="700" b="0" i="0" u="none" strike="noStrike">
                          <a:solidFill>
                            <a:srgbClr val="000000"/>
                          </a:solidFill>
                          <a:effectLst/>
                          <a:latin typeface="Calibri" panose="020F0502020204030204" pitchFamily="34" charset="0"/>
                        </a:rPr>
                        <a:t>Holladay Annex</a:t>
                      </a:r>
                    </a:p>
                  </a:txBody>
                  <a:tcPr marL="7146" marR="7146" marT="7146"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US" sz="700" b="0" i="0" u="none" strike="noStrike">
                          <a:solidFill>
                            <a:srgbClr val="000000"/>
                          </a:solidFill>
                          <a:effectLst/>
                          <a:latin typeface="Calibri" panose="020F0502020204030204" pitchFamily="34" charset="0"/>
                        </a:rPr>
                        <a:t>Administration</a:t>
                      </a:r>
                    </a:p>
                  </a:txBody>
                  <a:tcPr marL="7146" marR="7146" marT="7146"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US" sz="700" b="0" i="0" u="none" strike="noStrike">
                          <a:solidFill>
                            <a:srgbClr val="000000"/>
                          </a:solidFill>
                          <a:effectLst/>
                          <a:latin typeface="Calibri" panose="020F0502020204030204" pitchFamily="34" charset="0"/>
                        </a:rPr>
                        <a:t>Franklin</a:t>
                      </a:r>
                    </a:p>
                  </a:txBody>
                  <a:tcPr marL="7146" marR="7146" marT="7146"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endParaRPr lang="en-US" sz="700" b="0" i="0" u="none" strike="noStrike">
                        <a:solidFill>
                          <a:srgbClr val="000000"/>
                        </a:solidFill>
                        <a:effectLst/>
                        <a:latin typeface="Calibri" panose="020F0502020204030204" pitchFamily="34" charset="0"/>
                      </a:endParaRPr>
                    </a:p>
                  </a:txBody>
                  <a:tcPr marL="7146" marR="7146" marT="7146"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251499835"/>
                  </a:ext>
                </a:extLst>
              </a:tr>
              <a:tr h="137672">
                <a:tc>
                  <a:txBody>
                    <a:bodyPr/>
                    <a:lstStyle/>
                    <a:p>
                      <a:pPr algn="ctr" fontAlgn="ctr"/>
                      <a:r>
                        <a:rPr lang="en-US" sz="700" b="0" i="0" u="none" strike="noStrike">
                          <a:solidFill>
                            <a:srgbClr val="000000"/>
                          </a:solidFill>
                          <a:effectLst/>
                          <a:latin typeface="Calibri" panose="020F0502020204030204" pitchFamily="34" charset="0"/>
                        </a:rPr>
                        <a:t>G7</a:t>
                      </a:r>
                    </a:p>
                  </a:txBody>
                  <a:tcPr marL="7146" marR="7146" marT="7146" marB="0" anchor="ctr">
                    <a:lnL>
                      <a:noFill/>
                    </a:lnL>
                    <a:lnR>
                      <a:noFill/>
                    </a:lnR>
                    <a:lnT>
                      <a:noFill/>
                    </a:lnT>
                    <a:lnB>
                      <a:noFill/>
                    </a:lnB>
                  </a:tcPr>
                </a:tc>
                <a:tc>
                  <a:txBody>
                    <a:bodyPr/>
                    <a:lstStyle/>
                    <a:p>
                      <a:pPr algn="l" fontAlgn="ctr"/>
                      <a:r>
                        <a:rPr lang="en-US" sz="700" b="0" i="0" u="none" strike="noStrike">
                          <a:solidFill>
                            <a:srgbClr val="000000"/>
                          </a:solidFill>
                          <a:effectLst/>
                          <a:latin typeface="Calibri" panose="020F0502020204030204" pitchFamily="34" charset="0"/>
                        </a:rPr>
                        <a:t>BESC</a:t>
                      </a:r>
                    </a:p>
                  </a:txBody>
                  <a:tcPr marL="7146" marR="7146" marT="7146" marB="0" anchor="ctr">
                    <a:lnL>
                      <a:noFill/>
                    </a:lnL>
                    <a:lnR>
                      <a:noFill/>
                    </a:lnR>
                    <a:lnT>
                      <a:noFill/>
                    </a:lnT>
                    <a:lnB>
                      <a:noFill/>
                    </a:lnB>
                  </a:tcPr>
                </a:tc>
                <a:tc>
                  <a:txBody>
                    <a:bodyPr/>
                    <a:lstStyle/>
                    <a:p>
                      <a:pPr algn="ctr" fontAlgn="ctr"/>
                      <a:r>
                        <a:rPr lang="en-US" sz="700" b="0" i="0" u="none" strike="noStrike">
                          <a:solidFill>
                            <a:srgbClr val="000000"/>
                          </a:solidFill>
                          <a:effectLst/>
                          <a:latin typeface="Calibri" panose="020F0502020204030204" pitchFamily="34" charset="0"/>
                        </a:rPr>
                        <a:t>Administration</a:t>
                      </a:r>
                    </a:p>
                  </a:txBody>
                  <a:tcPr marL="7146" marR="7146" marT="7146" marB="0" anchor="ctr">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7146" marR="7146" marT="7146"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7146" marR="7146" marT="7146" marB="0" anchor="b">
                    <a:lnL>
                      <a:noFill/>
                    </a:lnL>
                    <a:lnR>
                      <a:noFill/>
                    </a:lnR>
                    <a:lnT>
                      <a:noFill/>
                    </a:lnT>
                    <a:lnB>
                      <a:noFill/>
                    </a:lnB>
                  </a:tcPr>
                </a:tc>
                <a:extLst>
                  <a:ext uri="{0D108BD9-81ED-4DB2-BD59-A6C34878D82A}">
                    <a16:rowId xmlns:a16="http://schemas.microsoft.com/office/drawing/2014/main" val="283365617"/>
                  </a:ext>
                </a:extLst>
              </a:tr>
              <a:tr h="137672">
                <a:tc>
                  <a:txBody>
                    <a:bodyPr/>
                    <a:lstStyle/>
                    <a:p>
                      <a:pPr algn="ctr" fontAlgn="ctr"/>
                      <a:r>
                        <a:rPr lang="en-US" sz="700" b="0" i="0" u="none" strike="noStrike">
                          <a:solidFill>
                            <a:srgbClr val="000000"/>
                          </a:solidFill>
                          <a:effectLst/>
                          <a:latin typeface="Calibri" panose="020F0502020204030204" pitchFamily="34" charset="0"/>
                        </a:rPr>
                        <a:t>G7</a:t>
                      </a:r>
                    </a:p>
                  </a:txBody>
                  <a:tcPr marL="7146" marR="7146" marT="7146" marB="0" anchor="ctr">
                    <a:lnL>
                      <a:noFill/>
                    </a:lnL>
                    <a:lnR>
                      <a:noFill/>
                    </a:lnR>
                    <a:lnT>
                      <a:noFill/>
                    </a:lnT>
                    <a:lnB>
                      <a:noFill/>
                    </a:lnB>
                  </a:tcPr>
                </a:tc>
                <a:tc>
                  <a:txBody>
                    <a:bodyPr/>
                    <a:lstStyle/>
                    <a:p>
                      <a:pPr algn="l" fontAlgn="ctr"/>
                      <a:r>
                        <a:rPr lang="en-US" sz="700" b="0" i="0" u="none" strike="noStrike">
                          <a:solidFill>
                            <a:srgbClr val="000000"/>
                          </a:solidFill>
                          <a:effectLst/>
                          <a:latin typeface="Calibri" panose="020F0502020204030204" pitchFamily="34" charset="0"/>
                        </a:rPr>
                        <a:t>Rice</a:t>
                      </a:r>
                    </a:p>
                  </a:txBody>
                  <a:tcPr marL="7146" marR="7146" marT="7146" marB="0" anchor="ctr">
                    <a:lnL>
                      <a:noFill/>
                    </a:lnL>
                    <a:lnR>
                      <a:noFill/>
                    </a:lnR>
                    <a:lnT>
                      <a:noFill/>
                    </a:lnT>
                    <a:lnB>
                      <a:noFill/>
                    </a:lnB>
                  </a:tcPr>
                </a:tc>
                <a:tc>
                  <a:txBody>
                    <a:bodyPr/>
                    <a:lstStyle/>
                    <a:p>
                      <a:pPr algn="ctr" fontAlgn="ctr"/>
                      <a:r>
                        <a:rPr lang="en-US" sz="700" b="0" i="0" u="none" strike="noStrike">
                          <a:solidFill>
                            <a:srgbClr val="000000"/>
                          </a:solidFill>
                          <a:effectLst/>
                          <a:latin typeface="Calibri" panose="020F0502020204030204" pitchFamily="34" charset="0"/>
                        </a:rPr>
                        <a:t>Administration</a:t>
                      </a:r>
                    </a:p>
                  </a:txBody>
                  <a:tcPr marL="7146" marR="7146" marT="7146" marB="0" anchor="ctr">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7146" marR="7146" marT="7146"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7146" marR="7146" marT="7146" marB="0" anchor="b">
                    <a:lnL>
                      <a:noFill/>
                    </a:lnL>
                    <a:lnR>
                      <a:noFill/>
                    </a:lnR>
                    <a:lnT>
                      <a:noFill/>
                    </a:lnT>
                    <a:lnB>
                      <a:noFill/>
                    </a:lnB>
                  </a:tcPr>
                </a:tc>
                <a:extLst>
                  <a:ext uri="{0D108BD9-81ED-4DB2-BD59-A6C34878D82A}">
                    <a16:rowId xmlns:a16="http://schemas.microsoft.com/office/drawing/2014/main" val="1719310743"/>
                  </a:ext>
                </a:extLst>
              </a:tr>
              <a:tr h="137672">
                <a:tc>
                  <a:txBody>
                    <a:bodyPr/>
                    <a:lstStyle/>
                    <a:p>
                      <a:pPr algn="ctr" fontAlgn="ctr"/>
                      <a:r>
                        <a:rPr lang="en-US" sz="700" b="0" i="0" u="none" strike="noStrike">
                          <a:solidFill>
                            <a:srgbClr val="000000"/>
                          </a:solidFill>
                          <a:effectLst/>
                          <a:latin typeface="Calibri" panose="020F0502020204030204" pitchFamily="34" charset="0"/>
                        </a:rPr>
                        <a:t>G7</a:t>
                      </a:r>
                    </a:p>
                  </a:txBody>
                  <a:tcPr marL="7146" marR="7146" marT="7146" marB="0" anchor="ctr">
                    <a:lnL>
                      <a:noFill/>
                    </a:lnL>
                    <a:lnR>
                      <a:noFill/>
                    </a:lnR>
                    <a:lnT>
                      <a:noFill/>
                    </a:lnT>
                    <a:lnB>
                      <a:noFill/>
                    </a:lnB>
                  </a:tcPr>
                </a:tc>
                <a:tc>
                  <a:txBody>
                    <a:bodyPr/>
                    <a:lstStyle/>
                    <a:p>
                      <a:pPr algn="l" fontAlgn="ctr"/>
                      <a:r>
                        <a:rPr lang="en-US" sz="700" b="0" i="0" u="none" strike="noStrike">
                          <a:solidFill>
                            <a:srgbClr val="000000"/>
                          </a:solidFill>
                          <a:effectLst/>
                          <a:latin typeface="Calibri" panose="020F0502020204030204" pitchFamily="34" charset="0"/>
                        </a:rPr>
                        <a:t>Wilcox</a:t>
                      </a:r>
                    </a:p>
                  </a:txBody>
                  <a:tcPr marL="7146" marR="7146" marT="7146" marB="0" anchor="ctr">
                    <a:lnL>
                      <a:noFill/>
                    </a:lnL>
                    <a:lnR>
                      <a:noFill/>
                    </a:lnR>
                    <a:lnT>
                      <a:noFill/>
                    </a:lnT>
                    <a:lnB>
                      <a:noFill/>
                    </a:lnB>
                  </a:tcPr>
                </a:tc>
                <a:tc>
                  <a:txBody>
                    <a:bodyPr/>
                    <a:lstStyle/>
                    <a:p>
                      <a:pPr algn="ctr" fontAlgn="ctr"/>
                      <a:r>
                        <a:rPr lang="en-US" sz="700" b="0" i="0" u="none" strike="noStrike">
                          <a:solidFill>
                            <a:srgbClr val="000000"/>
                          </a:solidFill>
                          <a:effectLst/>
                          <a:latin typeface="Calibri" panose="020F0502020204030204" pitchFamily="34" charset="0"/>
                        </a:rPr>
                        <a:t>Administration</a:t>
                      </a:r>
                    </a:p>
                  </a:txBody>
                  <a:tcPr marL="7146" marR="7146" marT="7146" marB="0" anchor="ctr">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7146" marR="7146" marT="7146"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7146" marR="7146" marT="7146" marB="0" anchor="b">
                    <a:lnL>
                      <a:noFill/>
                    </a:lnL>
                    <a:lnR>
                      <a:noFill/>
                    </a:lnR>
                    <a:lnT>
                      <a:noFill/>
                    </a:lnT>
                    <a:lnB>
                      <a:noFill/>
                    </a:lnB>
                  </a:tcPr>
                </a:tc>
                <a:extLst>
                  <a:ext uri="{0D108BD9-81ED-4DB2-BD59-A6C34878D82A}">
                    <a16:rowId xmlns:a16="http://schemas.microsoft.com/office/drawing/2014/main" val="2831064624"/>
                  </a:ext>
                </a:extLst>
              </a:tr>
              <a:tr h="137672">
                <a:tc>
                  <a:txBody>
                    <a:bodyPr/>
                    <a:lstStyle/>
                    <a:p>
                      <a:pPr algn="ctr" fontAlgn="ctr"/>
                      <a:r>
                        <a:rPr lang="en-US" sz="700" b="0" i="0" u="none" strike="noStrike">
                          <a:solidFill>
                            <a:srgbClr val="000000"/>
                          </a:solidFill>
                          <a:effectLst/>
                          <a:latin typeface="Calibri" panose="020F0502020204030204" pitchFamily="34" charset="0"/>
                        </a:rPr>
                        <a:t>G7</a:t>
                      </a:r>
                    </a:p>
                  </a:txBody>
                  <a:tcPr marL="7146" marR="7146" marT="7146" marB="0" anchor="ctr">
                    <a:lnL>
                      <a:noFill/>
                    </a:lnL>
                    <a:lnR>
                      <a:noFill/>
                    </a:lnR>
                    <a:lnT>
                      <a:noFill/>
                    </a:lnT>
                    <a:lnB>
                      <a:noFill/>
                    </a:lnB>
                  </a:tcPr>
                </a:tc>
                <a:tc>
                  <a:txBody>
                    <a:bodyPr/>
                    <a:lstStyle/>
                    <a:p>
                      <a:pPr algn="l" fontAlgn="ctr"/>
                      <a:r>
                        <a:rPr lang="en-US" sz="700" b="0" i="0" u="none" strike="noStrike">
                          <a:solidFill>
                            <a:srgbClr val="000000"/>
                          </a:solidFill>
                          <a:effectLst/>
                          <a:latin typeface="Calibri" panose="020F0502020204030204" pitchFamily="34" charset="0"/>
                        </a:rPr>
                        <a:t>Smith</a:t>
                      </a:r>
                    </a:p>
                  </a:txBody>
                  <a:tcPr marL="7146" marR="7146" marT="7146" marB="0" anchor="ctr">
                    <a:lnL>
                      <a:noFill/>
                    </a:lnL>
                    <a:lnR>
                      <a:noFill/>
                    </a:lnR>
                    <a:lnT>
                      <a:noFill/>
                    </a:lnT>
                    <a:lnB>
                      <a:noFill/>
                    </a:lnB>
                  </a:tcPr>
                </a:tc>
                <a:tc>
                  <a:txBody>
                    <a:bodyPr/>
                    <a:lstStyle/>
                    <a:p>
                      <a:pPr algn="ctr" fontAlgn="ctr"/>
                      <a:r>
                        <a:rPr lang="en-US" sz="700" b="0" i="0" u="none" strike="noStrike">
                          <a:solidFill>
                            <a:srgbClr val="000000"/>
                          </a:solidFill>
                          <a:effectLst/>
                          <a:latin typeface="Calibri" panose="020F0502020204030204" pitchFamily="34" charset="0"/>
                        </a:rPr>
                        <a:t>Vacant</a:t>
                      </a:r>
                    </a:p>
                  </a:txBody>
                  <a:tcPr marL="7146" marR="7146" marT="7146" marB="0" anchor="ctr">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7146" marR="7146" marT="7146"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7146" marR="7146" marT="7146" marB="0" anchor="b">
                    <a:lnL>
                      <a:noFill/>
                    </a:lnL>
                    <a:lnR>
                      <a:noFill/>
                    </a:lnR>
                    <a:lnT>
                      <a:noFill/>
                    </a:lnT>
                    <a:lnB>
                      <a:noFill/>
                    </a:lnB>
                  </a:tcPr>
                </a:tc>
                <a:extLst>
                  <a:ext uri="{0D108BD9-81ED-4DB2-BD59-A6C34878D82A}">
                    <a16:rowId xmlns:a16="http://schemas.microsoft.com/office/drawing/2014/main" val="1934522122"/>
                  </a:ext>
                </a:extLst>
              </a:tr>
              <a:tr h="137672">
                <a:tc>
                  <a:txBody>
                    <a:bodyPr/>
                    <a:lstStyle/>
                    <a:p>
                      <a:pPr algn="ctr" fontAlgn="ctr"/>
                      <a:r>
                        <a:rPr lang="en-US" sz="700" b="0" i="0" u="none" strike="noStrike">
                          <a:solidFill>
                            <a:srgbClr val="000000"/>
                          </a:solidFill>
                          <a:effectLst/>
                          <a:latin typeface="Calibri" panose="020F0502020204030204" pitchFamily="34" charset="0"/>
                        </a:rPr>
                        <a:t>G7</a:t>
                      </a:r>
                    </a:p>
                  </a:txBody>
                  <a:tcPr marL="7146" marR="7146" marT="7146" marB="0" anchor="ctr">
                    <a:lnL>
                      <a:noFill/>
                    </a:lnL>
                    <a:lnR>
                      <a:noFill/>
                    </a:lnR>
                    <a:lnT>
                      <a:noFill/>
                    </a:lnT>
                    <a:lnB>
                      <a:noFill/>
                    </a:lnB>
                  </a:tcPr>
                </a:tc>
                <a:tc>
                  <a:txBody>
                    <a:bodyPr/>
                    <a:lstStyle/>
                    <a:p>
                      <a:pPr algn="l" fontAlgn="ctr"/>
                      <a:r>
                        <a:rPr lang="en-US" sz="700" b="0" i="0" u="none" strike="noStrike">
                          <a:solidFill>
                            <a:srgbClr val="000000"/>
                          </a:solidFill>
                          <a:effectLst/>
                          <a:latin typeface="Calibri" panose="020F0502020204030204" pitchFamily="34" charset="0"/>
                        </a:rPr>
                        <a:t>Washington/ DEQ (Auto Shop)</a:t>
                      </a:r>
                    </a:p>
                  </a:txBody>
                  <a:tcPr marL="7146" marR="7146" marT="7146" marB="0" anchor="ctr">
                    <a:lnL>
                      <a:noFill/>
                    </a:lnL>
                    <a:lnR>
                      <a:noFill/>
                    </a:lnR>
                    <a:lnT>
                      <a:noFill/>
                    </a:lnT>
                    <a:lnB>
                      <a:noFill/>
                    </a:lnB>
                  </a:tcPr>
                </a:tc>
                <a:tc>
                  <a:txBody>
                    <a:bodyPr/>
                    <a:lstStyle/>
                    <a:p>
                      <a:pPr algn="ctr" fontAlgn="ctr"/>
                      <a:r>
                        <a:rPr lang="en-US" sz="700" b="0" i="0" u="none" strike="noStrike">
                          <a:solidFill>
                            <a:srgbClr val="000000"/>
                          </a:solidFill>
                          <a:effectLst/>
                          <a:latin typeface="Calibri" panose="020F0502020204030204" pitchFamily="34" charset="0"/>
                        </a:rPr>
                        <a:t>Vacant</a:t>
                      </a:r>
                    </a:p>
                  </a:txBody>
                  <a:tcPr marL="7146" marR="7146" marT="7146" marB="0" anchor="ctr">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7146" marR="7146" marT="7146"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panose="020F0502020204030204" pitchFamily="34" charset="0"/>
                      </a:endParaRPr>
                    </a:p>
                  </a:txBody>
                  <a:tcPr marL="7146" marR="7146" marT="7146" marB="0" anchor="b">
                    <a:lnL>
                      <a:noFill/>
                    </a:lnL>
                    <a:lnR>
                      <a:noFill/>
                    </a:lnR>
                    <a:lnT>
                      <a:noFill/>
                    </a:lnT>
                    <a:lnB>
                      <a:noFill/>
                    </a:lnB>
                  </a:tcPr>
                </a:tc>
                <a:extLst>
                  <a:ext uri="{0D108BD9-81ED-4DB2-BD59-A6C34878D82A}">
                    <a16:rowId xmlns:a16="http://schemas.microsoft.com/office/drawing/2014/main" val="2344898491"/>
                  </a:ext>
                </a:extLst>
              </a:tr>
            </a:tbl>
          </a:graphicData>
        </a:graphic>
      </p:graphicFrame>
      <p:sp>
        <p:nvSpPr>
          <p:cNvPr id="7" name="TextBox 6">
            <a:extLst>
              <a:ext uri="{FF2B5EF4-FFF2-40B4-BE49-F238E27FC236}">
                <a16:creationId xmlns:a16="http://schemas.microsoft.com/office/drawing/2014/main" id="{4575C6CF-05FC-4AAB-BB2C-44196D3A9F6E}"/>
              </a:ext>
            </a:extLst>
          </p:cNvPr>
          <p:cNvSpPr txBox="1"/>
          <p:nvPr/>
        </p:nvSpPr>
        <p:spPr>
          <a:xfrm rot="19363013">
            <a:off x="2705552" y="3231865"/>
            <a:ext cx="3537468" cy="646331"/>
          </a:xfrm>
          <a:prstGeom prst="rect">
            <a:avLst/>
          </a:prstGeom>
          <a:solidFill>
            <a:srgbClr val="00B0F0"/>
          </a:solidFill>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dirty="0"/>
              <a:t>Fixture Replacement Completion Expected Summer, 2018</a:t>
            </a:r>
          </a:p>
        </p:txBody>
      </p:sp>
      <p:sp>
        <p:nvSpPr>
          <p:cNvPr id="8" name="TextBox 7">
            <a:extLst>
              <a:ext uri="{FF2B5EF4-FFF2-40B4-BE49-F238E27FC236}">
                <a16:creationId xmlns:a16="http://schemas.microsoft.com/office/drawing/2014/main" id="{8E674958-2E8C-4B54-BB9C-C8F4E94F4856}"/>
              </a:ext>
            </a:extLst>
          </p:cNvPr>
          <p:cNvSpPr txBox="1"/>
          <p:nvPr/>
        </p:nvSpPr>
        <p:spPr>
          <a:xfrm rot="19363013">
            <a:off x="7454343" y="2937567"/>
            <a:ext cx="2941452" cy="646331"/>
          </a:xfrm>
          <a:prstGeom prst="rect">
            <a:avLst/>
          </a:prstGeom>
          <a:solidFill>
            <a:srgbClr val="00B0F0"/>
          </a:solidFill>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dirty="0"/>
              <a:t>To be considered after all the students have been served.</a:t>
            </a:r>
          </a:p>
        </p:txBody>
      </p:sp>
    </p:spTree>
    <p:extLst>
      <p:ext uri="{BB962C8B-B14F-4D97-AF65-F5344CB8AC3E}">
        <p14:creationId xmlns:p14="http://schemas.microsoft.com/office/powerpoint/2010/main" val="39419376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screenshot of a cell phone&#10;&#10;Description generated with very high confidence">
            <a:extLst>
              <a:ext uri="{FF2B5EF4-FFF2-40B4-BE49-F238E27FC236}">
                <a16:creationId xmlns:a16="http://schemas.microsoft.com/office/drawing/2014/main" id="{28C3B3A7-F971-456B-ABCE-B16D1D67AE68}"/>
              </a:ext>
            </a:extLst>
          </p:cNvPr>
          <p:cNvPicPr>
            <a:picLocks noGrp="1" noChangeAspect="1"/>
          </p:cNvPicPr>
          <p:nvPr>
            <p:ph idx="1"/>
          </p:nvPr>
        </p:nvPicPr>
        <p:blipFill>
          <a:blip r:embed="rId2"/>
          <a:stretch>
            <a:fillRect/>
          </a:stretch>
        </p:blipFill>
        <p:spPr>
          <a:xfrm>
            <a:off x="1079770" y="1094298"/>
            <a:ext cx="9722301" cy="5306502"/>
          </a:xfrm>
        </p:spPr>
      </p:pic>
      <p:sp>
        <p:nvSpPr>
          <p:cNvPr id="3" name="Slide Number Placeholder 2"/>
          <p:cNvSpPr>
            <a:spLocks noGrp="1"/>
          </p:cNvSpPr>
          <p:nvPr>
            <p:ph type="sldNum" sz="quarter" idx="12"/>
          </p:nvPr>
        </p:nvSpPr>
        <p:spPr/>
        <p:txBody>
          <a:bodyPr/>
          <a:lstStyle/>
          <a:p>
            <a:fld id="{2A013F82-EE5E-44EE-A61D-E31C6657F26F}" type="slidenum">
              <a:rPr lang="en-US" smtClean="0"/>
              <a:pPr/>
              <a:t>13</a:t>
            </a:fld>
            <a:endParaRPr lang="en-US"/>
          </a:p>
        </p:txBody>
      </p:sp>
    </p:spTree>
    <p:extLst>
      <p:ext uri="{BB962C8B-B14F-4D97-AF65-F5344CB8AC3E}">
        <p14:creationId xmlns:p14="http://schemas.microsoft.com/office/powerpoint/2010/main" val="17052385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151062" y="618192"/>
            <a:ext cx="7886700" cy="1325563"/>
          </a:xfrm>
        </p:spPr>
        <p:txBody>
          <a:bodyPr>
            <a:normAutofit/>
          </a:bodyPr>
          <a:lstStyle/>
          <a:p>
            <a:pPr algn="ctr"/>
            <a:r>
              <a:rPr lang="en-US" sz="2800" b="1" dirty="0" smtClean="0">
                <a:latin typeface="+mn-lt"/>
              </a:rPr>
              <a:t>CH2M Hill Lead Mitigation Contract</a:t>
            </a:r>
            <a:endParaRPr lang="en-US" sz="2800" b="1" dirty="0">
              <a:latin typeface="+mn-lt"/>
            </a:endParaRPr>
          </a:p>
        </p:txBody>
      </p:sp>
      <p:sp>
        <p:nvSpPr>
          <p:cNvPr id="6" name="Content Placeholder 5"/>
          <p:cNvSpPr>
            <a:spLocks noGrp="1"/>
          </p:cNvSpPr>
          <p:nvPr>
            <p:ph idx="1"/>
          </p:nvPr>
        </p:nvSpPr>
        <p:spPr>
          <a:xfrm>
            <a:off x="826851" y="1943755"/>
            <a:ext cx="9210911" cy="4601825"/>
          </a:xfrm>
        </p:spPr>
        <p:txBody>
          <a:bodyPr>
            <a:normAutofit/>
          </a:bodyPr>
          <a:lstStyle/>
          <a:p>
            <a:pPr>
              <a:buFont typeface="Arial" panose="020B0604020202020204" pitchFamily="34" charset="0"/>
              <a:buChar char="•"/>
            </a:pPr>
            <a:endParaRPr lang="en-US" dirty="0" smtClean="0"/>
          </a:p>
          <a:p>
            <a:pPr>
              <a:buFont typeface="Arial" panose="020B0604020202020204" pitchFamily="34" charset="0"/>
              <a:buChar char="•"/>
            </a:pPr>
            <a:r>
              <a:rPr lang="en-US" dirty="0" smtClean="0"/>
              <a:t>Reviewing contract and amendments</a:t>
            </a:r>
          </a:p>
          <a:p>
            <a:pPr>
              <a:buFont typeface="Arial" panose="020B0604020202020204" pitchFamily="34" charset="0"/>
              <a:buChar char="•"/>
            </a:pPr>
            <a:r>
              <a:rPr lang="en-US" dirty="0" smtClean="0"/>
              <a:t>Status of each task </a:t>
            </a:r>
          </a:p>
          <a:p>
            <a:pPr>
              <a:buFont typeface="Arial" panose="020B0604020202020204" pitchFamily="34" charset="0"/>
              <a:buChar char="•"/>
            </a:pPr>
            <a:r>
              <a:rPr lang="en-US" dirty="0" smtClean="0"/>
              <a:t>Deliverables remaining</a:t>
            </a:r>
          </a:p>
          <a:p>
            <a:pPr>
              <a:buFont typeface="Arial" panose="020B0604020202020204" pitchFamily="34" charset="0"/>
              <a:buChar char="•"/>
            </a:pPr>
            <a:r>
              <a:rPr lang="en-US" dirty="0" smtClean="0"/>
              <a:t>Reviewing billing and budget</a:t>
            </a:r>
          </a:p>
          <a:p>
            <a:pPr>
              <a:buFont typeface="Arial" panose="020B0604020202020204" pitchFamily="34" charset="0"/>
              <a:buChar char="•"/>
            </a:pPr>
            <a:r>
              <a:rPr lang="en-US" dirty="0" smtClean="0"/>
              <a:t>Elevated lead decision making</a:t>
            </a:r>
          </a:p>
          <a:p>
            <a:pPr>
              <a:buFont typeface="Arial" panose="020B0604020202020204" pitchFamily="34" charset="0"/>
              <a:buChar char="•"/>
            </a:pPr>
            <a:r>
              <a:rPr lang="en-US" dirty="0" smtClean="0"/>
              <a:t>Seamless transition from Bond to Maintenance Department </a:t>
            </a:r>
            <a:endParaRPr lang="en-US" dirty="0"/>
          </a:p>
        </p:txBody>
      </p:sp>
      <p:sp>
        <p:nvSpPr>
          <p:cNvPr id="2" name="Slide Number Placeholder 1"/>
          <p:cNvSpPr>
            <a:spLocks noGrp="1"/>
          </p:cNvSpPr>
          <p:nvPr>
            <p:ph type="sldNum" sz="quarter" idx="12"/>
          </p:nvPr>
        </p:nvSpPr>
        <p:spPr/>
        <p:txBody>
          <a:bodyPr/>
          <a:lstStyle/>
          <a:p>
            <a:fld id="{2A013F82-EE5E-44EE-A61D-E31C6657F26F}" type="slidenum">
              <a:rPr lang="en-US" smtClean="0"/>
              <a:pPr/>
              <a:t>14</a:t>
            </a:fld>
            <a:endParaRPr lang="en-US"/>
          </a:p>
        </p:txBody>
      </p:sp>
    </p:spTree>
    <p:extLst>
      <p:ext uri="{BB962C8B-B14F-4D97-AF65-F5344CB8AC3E}">
        <p14:creationId xmlns:p14="http://schemas.microsoft.com/office/powerpoint/2010/main" val="38716758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3" y="1164771"/>
            <a:ext cx="9144001" cy="751115"/>
          </a:xfrm>
        </p:spPr>
        <p:txBody>
          <a:bodyPr>
            <a:normAutofit fontScale="90000"/>
          </a:bodyPr>
          <a:lstStyle/>
          <a:p>
            <a:pPr algn="ctr"/>
            <a:r>
              <a:rPr lang="en-US" sz="3100" b="1" dirty="0">
                <a:latin typeface="+mn-lt"/>
              </a:rPr>
              <a:t>Water Quality – Fixture Replacement:</a:t>
            </a:r>
            <a:r>
              <a:rPr lang="en-US" sz="3200" b="1" dirty="0">
                <a:latin typeface="Calibri Light" panose="020F0302020204030204" pitchFamily="34" charset="0"/>
              </a:rPr>
              <a:t/>
            </a:r>
            <a:br>
              <a:rPr lang="en-US" sz="3200" b="1" dirty="0">
                <a:latin typeface="Calibri Light" panose="020F0302020204030204" pitchFamily="34" charset="0"/>
              </a:rPr>
            </a:br>
            <a:endParaRPr lang="en-US" sz="3200" b="1" dirty="0">
              <a:latin typeface="Calibri Light" panose="020F0302020204030204" pitchFamily="34" charset="0"/>
            </a:endParaRPr>
          </a:p>
        </p:txBody>
      </p:sp>
      <p:sp>
        <p:nvSpPr>
          <p:cNvPr id="3" name="Content Placeholder 2"/>
          <p:cNvSpPr>
            <a:spLocks noGrp="1"/>
          </p:cNvSpPr>
          <p:nvPr>
            <p:ph idx="1"/>
          </p:nvPr>
        </p:nvSpPr>
        <p:spPr>
          <a:xfrm>
            <a:off x="1522413" y="1643743"/>
            <a:ext cx="9134391" cy="4518517"/>
          </a:xfrm>
        </p:spPr>
        <p:txBody>
          <a:bodyPr>
            <a:noAutofit/>
          </a:bodyPr>
          <a:lstStyle/>
          <a:p>
            <a:pPr lvl="1" algn="just">
              <a:lnSpc>
                <a:spcPct val="150000"/>
              </a:lnSpc>
            </a:pPr>
            <a:r>
              <a:rPr lang="en-US" sz="2400" dirty="0" smtClean="0"/>
              <a:t>Senate Bill 1062 Stakeholder Advisory Group </a:t>
            </a:r>
            <a:r>
              <a:rPr lang="en-US" sz="2400" dirty="0"/>
              <a:t>is working with the Oregon </a:t>
            </a:r>
            <a:r>
              <a:rPr lang="en-US" sz="2400" dirty="0" smtClean="0"/>
              <a:t>Department of Education and the Oregon Health </a:t>
            </a:r>
            <a:r>
              <a:rPr lang="en-US" sz="2400" dirty="0"/>
              <a:t>Authority as they develop </a:t>
            </a:r>
            <a:r>
              <a:rPr lang="en-US" sz="2400" dirty="0" smtClean="0"/>
              <a:t>OARs by 1/1/2019</a:t>
            </a:r>
          </a:p>
          <a:p>
            <a:pPr lvl="1" algn="just">
              <a:lnSpc>
                <a:spcPct val="150000"/>
              </a:lnSpc>
            </a:pPr>
            <a:r>
              <a:rPr lang="en-US" sz="2400" dirty="0" smtClean="0"/>
              <a:t>Initial </a:t>
            </a:r>
            <a:r>
              <a:rPr lang="en-US" sz="2400" dirty="0"/>
              <a:t>indications are </a:t>
            </a:r>
            <a:r>
              <a:rPr lang="en-US" sz="2400" dirty="0" smtClean="0"/>
              <a:t>leaning towards </a:t>
            </a:r>
            <a:r>
              <a:rPr lang="en-US" sz="2400" dirty="0"/>
              <a:t>a </a:t>
            </a:r>
            <a:r>
              <a:rPr lang="en-US" sz="2400" dirty="0" smtClean="0"/>
              <a:t>rule requiring </a:t>
            </a:r>
            <a:r>
              <a:rPr lang="en-US" sz="2400" dirty="0"/>
              <a:t>water testing for </a:t>
            </a:r>
            <a:r>
              <a:rPr lang="en-US" sz="2400" dirty="0" smtClean="0"/>
              <a:t>lead every 6-year years</a:t>
            </a:r>
          </a:p>
          <a:p>
            <a:pPr lvl="1" algn="just">
              <a:lnSpc>
                <a:spcPct val="150000"/>
              </a:lnSpc>
            </a:pPr>
            <a:r>
              <a:rPr lang="en-US" sz="2400" dirty="0"/>
              <a:t>Meetings to date on 11/2/17 and 1/29/18</a:t>
            </a:r>
          </a:p>
          <a:p>
            <a:pPr marL="231775" lvl="1" indent="0" algn="just">
              <a:lnSpc>
                <a:spcPct val="150000"/>
              </a:lnSpc>
              <a:buNone/>
            </a:pPr>
            <a:endParaRPr lang="en-US" sz="2400" dirty="0">
              <a:latin typeface="Calibri Light" panose="020F0302020204030204" pitchFamily="34" charset="0"/>
            </a:endParaRPr>
          </a:p>
        </p:txBody>
      </p:sp>
      <p:sp>
        <p:nvSpPr>
          <p:cNvPr id="4" name="Slide Number Placeholder 3"/>
          <p:cNvSpPr>
            <a:spLocks noGrp="1"/>
          </p:cNvSpPr>
          <p:nvPr>
            <p:ph type="sldNum" sz="quarter" idx="12"/>
          </p:nvPr>
        </p:nvSpPr>
        <p:spPr/>
        <p:txBody>
          <a:bodyPr/>
          <a:lstStyle/>
          <a:p>
            <a:fld id="{2A013F82-EE5E-44EE-A61D-E31C6657F26F}" type="slidenum">
              <a:rPr lang="en-US" smtClean="0"/>
              <a:pPr/>
              <a:t>15</a:t>
            </a:fld>
            <a:endParaRPr lang="en-US"/>
          </a:p>
        </p:txBody>
      </p:sp>
    </p:spTree>
    <p:extLst>
      <p:ext uri="{BB962C8B-B14F-4D97-AF65-F5344CB8AC3E}">
        <p14:creationId xmlns:p14="http://schemas.microsoft.com/office/powerpoint/2010/main" val="21176856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3" y="381000"/>
            <a:ext cx="9144001" cy="1142999"/>
          </a:xfrm>
        </p:spPr>
        <p:txBody>
          <a:bodyPr>
            <a:normAutofit/>
          </a:bodyPr>
          <a:lstStyle/>
          <a:p>
            <a:pPr algn="ctr"/>
            <a:r>
              <a:rPr lang="en-US" sz="2800" b="1" dirty="0">
                <a:latin typeface="+mn-lt"/>
              </a:rPr>
              <a:t>Fire Alarm </a:t>
            </a:r>
            <a:r>
              <a:rPr lang="en-US" sz="2800" b="1" dirty="0" smtClean="0">
                <a:latin typeface="+mn-lt"/>
              </a:rPr>
              <a:t>Systems:</a:t>
            </a:r>
            <a:endParaRPr lang="en-US" sz="2800" b="1" dirty="0">
              <a:latin typeface="+mn-lt"/>
            </a:endParaRPr>
          </a:p>
        </p:txBody>
      </p:sp>
      <p:sp>
        <p:nvSpPr>
          <p:cNvPr id="3" name="Content Placeholder 2"/>
          <p:cNvSpPr>
            <a:spLocks noGrp="1"/>
          </p:cNvSpPr>
          <p:nvPr>
            <p:ph idx="1"/>
          </p:nvPr>
        </p:nvSpPr>
        <p:spPr>
          <a:xfrm>
            <a:off x="1208315" y="1611086"/>
            <a:ext cx="9448490" cy="4789713"/>
          </a:xfrm>
        </p:spPr>
        <p:txBody>
          <a:bodyPr>
            <a:normAutofit fontScale="92500" lnSpcReduction="10000"/>
          </a:bodyPr>
          <a:lstStyle/>
          <a:p>
            <a:r>
              <a:rPr lang="en-US" dirty="0"/>
              <a:t>2016 Inter-Governmental Agreement (IGA) between PPS and City of Portland Fire and Rescue  </a:t>
            </a:r>
          </a:p>
          <a:p>
            <a:pPr lvl="1"/>
            <a:r>
              <a:rPr lang="en-US" sz="2400" dirty="0"/>
              <a:t>Agreement: this document defines the process and schedule for PPS to upgrade fire alarm systems in accordance with fire code </a:t>
            </a:r>
            <a:r>
              <a:rPr lang="en-US" sz="2400" dirty="0" smtClean="0"/>
              <a:t>requirements</a:t>
            </a:r>
            <a:endParaRPr lang="en-US" sz="2400" dirty="0"/>
          </a:p>
          <a:p>
            <a:pPr lvl="1"/>
            <a:r>
              <a:rPr lang="en-US" sz="2400" dirty="0"/>
              <a:t>Ongoing Work: PPS has ongoing work at multiple sites that are upgrading fire control panels and fire detection/annunciation devices based on this IGA’s </a:t>
            </a:r>
            <a:r>
              <a:rPr lang="en-US" sz="2400" dirty="0" smtClean="0"/>
              <a:t>requirements</a:t>
            </a:r>
          </a:p>
          <a:p>
            <a:pPr lvl="1"/>
            <a:r>
              <a:rPr lang="en-US" sz="2400" dirty="0" smtClean="0"/>
              <a:t>Groups and Phasing: the District is broken into 2 groups to ensure that the oldest fire systems are addressed first; fire alarm system upgrades are broken into two phases for the purpose of scheduling the necessary permitting and construction work</a:t>
            </a:r>
          </a:p>
          <a:p>
            <a:pPr lvl="1"/>
            <a:r>
              <a:rPr lang="en-US" sz="2400" dirty="0" smtClean="0"/>
              <a:t>Bond </a:t>
            </a:r>
            <a:r>
              <a:rPr lang="en-US" sz="2400" dirty="0"/>
              <a:t>Resources: PPS is in discussions with City of Portland about options for combining the performance of work by PPS fire alarm staff with outside contractors to take advantage of bond resources in the most effective way </a:t>
            </a:r>
            <a:r>
              <a:rPr lang="en-US" sz="2400" dirty="0" smtClean="0"/>
              <a:t>possible</a:t>
            </a:r>
            <a:endParaRPr lang="en-US" sz="2400" dirty="0"/>
          </a:p>
          <a:p>
            <a:endParaRPr lang="en-US" dirty="0"/>
          </a:p>
        </p:txBody>
      </p:sp>
      <p:sp>
        <p:nvSpPr>
          <p:cNvPr id="4" name="Slide Number Placeholder 3"/>
          <p:cNvSpPr>
            <a:spLocks noGrp="1"/>
          </p:cNvSpPr>
          <p:nvPr>
            <p:ph type="sldNum" sz="quarter" idx="12"/>
          </p:nvPr>
        </p:nvSpPr>
        <p:spPr/>
        <p:txBody>
          <a:bodyPr/>
          <a:lstStyle/>
          <a:p>
            <a:fld id="{2A013F82-EE5E-44EE-A61D-E31C6657F26F}" type="slidenum">
              <a:rPr lang="en-US" smtClean="0"/>
              <a:pPr/>
              <a:t>16</a:t>
            </a:fld>
            <a:endParaRPr lang="en-US"/>
          </a:p>
        </p:txBody>
      </p:sp>
    </p:spTree>
    <p:extLst>
      <p:ext uri="{BB962C8B-B14F-4D97-AF65-F5344CB8AC3E}">
        <p14:creationId xmlns:p14="http://schemas.microsoft.com/office/powerpoint/2010/main" val="21977404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3" y="381000"/>
            <a:ext cx="9144001" cy="1164771"/>
          </a:xfrm>
        </p:spPr>
        <p:txBody>
          <a:bodyPr>
            <a:normAutofit/>
          </a:bodyPr>
          <a:lstStyle/>
          <a:p>
            <a:pPr algn="ctr"/>
            <a:r>
              <a:rPr lang="en-US" sz="2800" b="1" dirty="0">
                <a:latin typeface="+mn-lt"/>
              </a:rPr>
              <a:t>Fire Sprinkler </a:t>
            </a:r>
            <a:r>
              <a:rPr lang="en-US" sz="2800" b="1" dirty="0" smtClean="0">
                <a:latin typeface="+mn-lt"/>
              </a:rPr>
              <a:t>Systems:</a:t>
            </a:r>
            <a:endParaRPr lang="en-US" sz="2800" b="1" dirty="0">
              <a:latin typeface="+mn-lt"/>
            </a:endParaRPr>
          </a:p>
        </p:txBody>
      </p:sp>
      <p:sp>
        <p:nvSpPr>
          <p:cNvPr id="3" name="Content Placeholder 2"/>
          <p:cNvSpPr>
            <a:spLocks noGrp="1"/>
          </p:cNvSpPr>
          <p:nvPr>
            <p:ph idx="1"/>
          </p:nvPr>
        </p:nvSpPr>
        <p:spPr>
          <a:xfrm>
            <a:off x="1522413" y="1665514"/>
            <a:ext cx="9134391" cy="4735285"/>
          </a:xfrm>
        </p:spPr>
        <p:txBody>
          <a:bodyPr>
            <a:normAutofit lnSpcReduction="10000"/>
          </a:bodyPr>
          <a:lstStyle/>
          <a:p>
            <a:pPr marL="0" indent="0">
              <a:buNone/>
            </a:pPr>
            <a:r>
              <a:rPr lang="en-US" dirty="0"/>
              <a:t>Fire Sprinkler System Upgrades</a:t>
            </a:r>
          </a:p>
          <a:p>
            <a:pPr lvl="1"/>
            <a:r>
              <a:rPr lang="en-US" dirty="0"/>
              <a:t>Prioritization Criteria:</a:t>
            </a:r>
          </a:p>
          <a:p>
            <a:pPr lvl="2"/>
            <a:r>
              <a:rPr lang="en-US" sz="2000" dirty="0"/>
              <a:t>Sprinkler Coverage: buildings with less fire sprinkler coverage, increasing the potential spread of fire and smoke, are </a:t>
            </a:r>
            <a:r>
              <a:rPr lang="en-US" sz="2000" dirty="0" smtClean="0"/>
              <a:t>prioritized</a:t>
            </a:r>
            <a:endParaRPr lang="en-US" sz="2000" dirty="0"/>
          </a:p>
          <a:p>
            <a:pPr lvl="2"/>
            <a:r>
              <a:rPr lang="en-US" sz="2000" dirty="0"/>
              <a:t>Type of Construction: buildings constructed primarily of wood, increasing the potential spread of fire and smoke, are </a:t>
            </a:r>
            <a:r>
              <a:rPr lang="en-US" sz="2000" dirty="0" smtClean="0"/>
              <a:t>prioritized</a:t>
            </a:r>
            <a:endParaRPr lang="en-US" sz="2000" dirty="0"/>
          </a:p>
          <a:p>
            <a:pPr lvl="2"/>
            <a:r>
              <a:rPr lang="en-US" sz="2000" dirty="0"/>
              <a:t>Occupants: buildings with K-2 classrooms, limiting the ability to safely exit building during a fire due to the age of occupants, are </a:t>
            </a:r>
            <a:r>
              <a:rPr lang="en-US" sz="2000" dirty="0" smtClean="0"/>
              <a:t>prioritized</a:t>
            </a:r>
            <a:endParaRPr lang="en-US" sz="2000" dirty="0"/>
          </a:p>
          <a:p>
            <a:pPr lvl="2"/>
            <a:r>
              <a:rPr lang="en-US" sz="2000" dirty="0"/>
              <a:t>Exiting: buildings with multiple stories, limiting the ability to safely exit building during a fire due to distance to nearest building exit, are </a:t>
            </a:r>
            <a:r>
              <a:rPr lang="en-US" sz="2000" dirty="0" smtClean="0"/>
              <a:t>prioritized</a:t>
            </a:r>
            <a:endParaRPr lang="en-US" sz="2000" dirty="0"/>
          </a:p>
          <a:p>
            <a:pPr marL="231775" lvl="1" indent="0">
              <a:buNone/>
            </a:pPr>
            <a:r>
              <a:rPr lang="en-US" dirty="0"/>
              <a:t>Ranking of Schools:</a:t>
            </a:r>
          </a:p>
          <a:p>
            <a:pPr lvl="2"/>
            <a:r>
              <a:rPr lang="en-US" sz="2000" dirty="0"/>
              <a:t>Ranking: each of the 4 criteria is assigned a score of 0 to 1 based on the associated risk, with each school ranked a total of 0 to 4, with the greatest ranking receiving the highest prioritization for fire sprinkler system </a:t>
            </a:r>
            <a:r>
              <a:rPr lang="en-US" sz="2000" dirty="0" smtClean="0"/>
              <a:t>upgrades</a:t>
            </a:r>
            <a:r>
              <a:rPr lang="en-US" sz="1600" dirty="0">
                <a:latin typeface="Calibri Light" panose="020F0302020204030204" pitchFamily="34" charset="0"/>
              </a:rPr>
              <a:t>	</a:t>
            </a:r>
          </a:p>
          <a:p>
            <a:endParaRPr lang="en-US" dirty="0"/>
          </a:p>
          <a:p>
            <a:endParaRPr lang="en-US" dirty="0"/>
          </a:p>
        </p:txBody>
      </p:sp>
      <p:sp>
        <p:nvSpPr>
          <p:cNvPr id="4" name="Slide Number Placeholder 3"/>
          <p:cNvSpPr>
            <a:spLocks noGrp="1"/>
          </p:cNvSpPr>
          <p:nvPr>
            <p:ph type="sldNum" sz="quarter" idx="12"/>
          </p:nvPr>
        </p:nvSpPr>
        <p:spPr/>
        <p:txBody>
          <a:bodyPr/>
          <a:lstStyle/>
          <a:p>
            <a:fld id="{2A013F82-EE5E-44EE-A61D-E31C6657F26F}" type="slidenum">
              <a:rPr lang="en-US" smtClean="0"/>
              <a:pPr/>
              <a:t>17</a:t>
            </a:fld>
            <a:endParaRPr lang="en-US"/>
          </a:p>
        </p:txBody>
      </p:sp>
    </p:spTree>
    <p:extLst>
      <p:ext uri="{BB962C8B-B14F-4D97-AF65-F5344CB8AC3E}">
        <p14:creationId xmlns:p14="http://schemas.microsoft.com/office/powerpoint/2010/main" val="4592260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2560" y="894079"/>
            <a:ext cx="9255760" cy="447039"/>
          </a:xfrm>
        </p:spPr>
        <p:txBody>
          <a:bodyPr>
            <a:noAutofit/>
          </a:bodyPr>
          <a:lstStyle/>
          <a:p>
            <a:pPr algn="ctr"/>
            <a:r>
              <a:rPr lang="en-US" sz="2800" b="1" dirty="0">
                <a:latin typeface="+mn-lt"/>
              </a:rPr>
              <a:t>Fire Alarm Systems, Groups and </a:t>
            </a:r>
            <a:r>
              <a:rPr lang="en-US" sz="2800" b="1" dirty="0" smtClean="0">
                <a:latin typeface="+mn-lt"/>
              </a:rPr>
              <a:t>Phasing:</a:t>
            </a:r>
            <a:endParaRPr lang="en-US" sz="2800" b="1" dirty="0">
              <a:latin typeface="+mn-lt"/>
            </a:endParaRPr>
          </a:p>
        </p:txBody>
      </p:sp>
      <p:graphicFrame>
        <p:nvGraphicFramePr>
          <p:cNvPr id="7" name="Content Placeholder 6"/>
          <p:cNvGraphicFramePr>
            <a:graphicFrameLocks noGrp="1"/>
          </p:cNvGraphicFramePr>
          <p:nvPr>
            <p:ph idx="1"/>
            <p:extLst/>
          </p:nvPr>
        </p:nvGraphicFramePr>
        <p:xfrm>
          <a:off x="2662507" y="1341120"/>
          <a:ext cx="1703689" cy="5492100"/>
        </p:xfrm>
        <a:graphic>
          <a:graphicData uri="http://schemas.openxmlformats.org/drawingml/2006/table">
            <a:tbl>
              <a:tblPr>
                <a:tableStyleId>{5C22544A-7EE6-4342-B048-85BDC9FD1C3A}</a:tableStyleId>
              </a:tblPr>
              <a:tblGrid>
                <a:gridCol w="1703689">
                  <a:extLst>
                    <a:ext uri="{9D8B030D-6E8A-4147-A177-3AD203B41FA5}">
                      <a16:colId xmlns:a16="http://schemas.microsoft.com/office/drawing/2014/main" val="1366930315"/>
                    </a:ext>
                  </a:extLst>
                </a:gridCol>
              </a:tblGrid>
              <a:tr h="243362">
                <a:tc>
                  <a:txBody>
                    <a:bodyPr/>
                    <a:lstStyle/>
                    <a:p>
                      <a:pPr algn="l" fontAlgn="b"/>
                      <a:r>
                        <a:rPr lang="en-US" sz="1600" b="1" u="none" strike="noStrike" dirty="0">
                          <a:effectLst/>
                        </a:rPr>
                        <a:t>Group </a:t>
                      </a:r>
                      <a:r>
                        <a:rPr lang="en-US" sz="1600" b="1" u="none" strike="noStrike" dirty="0" smtClean="0">
                          <a:effectLst/>
                        </a:rPr>
                        <a:t>1 </a:t>
                      </a:r>
                      <a:endParaRPr lang="en-US" sz="1600" b="1" i="0" u="none" strike="noStrike" dirty="0">
                        <a:solidFill>
                          <a:srgbClr val="000000"/>
                        </a:solidFill>
                        <a:effectLst/>
                        <a:latin typeface="Calibri" panose="020F0502020204030204" pitchFamily="34" charset="0"/>
                      </a:endParaRPr>
                    </a:p>
                  </a:txBody>
                  <a:tcPr marL="6735" marR="6735" marT="6735" marB="0" anchor="b"/>
                </a:tc>
                <a:extLst>
                  <a:ext uri="{0D108BD9-81ED-4DB2-BD59-A6C34878D82A}">
                    <a16:rowId xmlns:a16="http://schemas.microsoft.com/office/drawing/2014/main" val="1500777684"/>
                  </a:ext>
                </a:extLst>
              </a:tr>
              <a:tr h="1072234">
                <a:tc>
                  <a:txBody>
                    <a:bodyPr/>
                    <a:lstStyle/>
                    <a:p>
                      <a:pPr algn="l" fontAlgn="b"/>
                      <a:r>
                        <a:rPr lang="en-US" sz="1200" b="1" u="none" strike="noStrike" dirty="0">
                          <a:effectLst/>
                        </a:rPr>
                        <a:t>Phase </a:t>
                      </a:r>
                      <a:r>
                        <a:rPr lang="en-US" sz="1200" b="1" u="none" strike="noStrike" dirty="0" smtClean="0">
                          <a:effectLst/>
                        </a:rPr>
                        <a:t>2:</a:t>
                      </a:r>
                      <a:r>
                        <a:rPr lang="en-US" sz="1200" b="1" u="none" strike="noStrike" baseline="0" dirty="0" smtClean="0">
                          <a:effectLst/>
                        </a:rPr>
                        <a:t> </a:t>
                      </a:r>
                      <a:r>
                        <a:rPr lang="en-US" sz="1200" b="1" u="none" strike="noStrike" dirty="0" smtClean="0">
                          <a:effectLst/>
                        </a:rPr>
                        <a:t>fire</a:t>
                      </a:r>
                      <a:r>
                        <a:rPr lang="en-US" sz="1200" b="1" u="none" strike="noStrike" baseline="0" dirty="0" smtClean="0">
                          <a:effectLst/>
                        </a:rPr>
                        <a:t> alarm control panel upgrades mostly complete, continuing with fire detection and annunciation upgrades</a:t>
                      </a:r>
                      <a:endParaRPr lang="en-US" sz="1200" b="1" i="0" u="none" strike="noStrike" dirty="0">
                        <a:solidFill>
                          <a:srgbClr val="000000"/>
                        </a:solidFill>
                        <a:effectLst/>
                        <a:latin typeface="Calibri" panose="020F0502020204030204" pitchFamily="34" charset="0"/>
                      </a:endParaRPr>
                    </a:p>
                  </a:txBody>
                  <a:tcPr marL="6735" marR="6735" marT="6735" marB="0" anchor="b"/>
                </a:tc>
                <a:extLst>
                  <a:ext uri="{0D108BD9-81ED-4DB2-BD59-A6C34878D82A}">
                    <a16:rowId xmlns:a16="http://schemas.microsoft.com/office/drawing/2014/main" val="1663296007"/>
                  </a:ext>
                </a:extLst>
              </a:tr>
              <a:tr h="154554">
                <a:tc>
                  <a:txBody>
                    <a:bodyPr/>
                    <a:lstStyle/>
                    <a:p>
                      <a:pPr algn="l" fontAlgn="b"/>
                      <a:r>
                        <a:rPr lang="en-US" sz="1000" u="none" strike="noStrike" dirty="0">
                          <a:effectLst/>
                        </a:rPr>
                        <a:t>Abernethy*</a:t>
                      </a:r>
                      <a:endParaRPr lang="en-US" sz="1000" b="0" i="0" u="none" strike="noStrike" dirty="0">
                        <a:solidFill>
                          <a:srgbClr val="000000"/>
                        </a:solidFill>
                        <a:effectLst/>
                        <a:latin typeface="Calibri" panose="020F0502020204030204" pitchFamily="34" charset="0"/>
                      </a:endParaRPr>
                    </a:p>
                  </a:txBody>
                  <a:tcPr marL="6735" marR="6735" marT="6735" marB="0" anchor="b"/>
                </a:tc>
                <a:extLst>
                  <a:ext uri="{0D108BD9-81ED-4DB2-BD59-A6C34878D82A}">
                    <a16:rowId xmlns:a16="http://schemas.microsoft.com/office/drawing/2014/main" val="2715103072"/>
                  </a:ext>
                </a:extLst>
              </a:tr>
              <a:tr h="154554">
                <a:tc>
                  <a:txBody>
                    <a:bodyPr/>
                    <a:lstStyle/>
                    <a:p>
                      <a:pPr algn="l" fontAlgn="b"/>
                      <a:r>
                        <a:rPr lang="en-US" sz="1000" u="none" strike="noStrike" dirty="0">
                          <a:effectLst/>
                        </a:rPr>
                        <a:t>Beach*</a:t>
                      </a:r>
                      <a:endParaRPr lang="en-US" sz="1000" b="0" i="0" u="none" strike="noStrike" dirty="0">
                        <a:solidFill>
                          <a:srgbClr val="000000"/>
                        </a:solidFill>
                        <a:effectLst/>
                        <a:latin typeface="Calibri" panose="020F0502020204030204" pitchFamily="34" charset="0"/>
                      </a:endParaRPr>
                    </a:p>
                  </a:txBody>
                  <a:tcPr marL="6735" marR="6735" marT="6735" marB="0" anchor="b"/>
                </a:tc>
                <a:extLst>
                  <a:ext uri="{0D108BD9-81ED-4DB2-BD59-A6C34878D82A}">
                    <a16:rowId xmlns:a16="http://schemas.microsoft.com/office/drawing/2014/main" val="2206129385"/>
                  </a:ext>
                </a:extLst>
              </a:tr>
              <a:tr h="154554">
                <a:tc>
                  <a:txBody>
                    <a:bodyPr/>
                    <a:lstStyle/>
                    <a:p>
                      <a:pPr algn="l" fontAlgn="b"/>
                      <a:r>
                        <a:rPr lang="en-US" sz="1000" u="none" strike="noStrike" dirty="0">
                          <a:effectLst/>
                        </a:rPr>
                        <a:t>Beaumont</a:t>
                      </a:r>
                      <a:endParaRPr lang="en-US" sz="1000" b="0" i="0" u="none" strike="noStrike" dirty="0">
                        <a:solidFill>
                          <a:srgbClr val="000000"/>
                        </a:solidFill>
                        <a:effectLst/>
                        <a:latin typeface="Calibri" panose="020F0502020204030204" pitchFamily="34" charset="0"/>
                      </a:endParaRPr>
                    </a:p>
                  </a:txBody>
                  <a:tcPr marL="6735" marR="6735" marT="6735" marB="0" anchor="b"/>
                </a:tc>
                <a:extLst>
                  <a:ext uri="{0D108BD9-81ED-4DB2-BD59-A6C34878D82A}">
                    <a16:rowId xmlns:a16="http://schemas.microsoft.com/office/drawing/2014/main" val="416800662"/>
                  </a:ext>
                </a:extLst>
              </a:tr>
              <a:tr h="154554">
                <a:tc>
                  <a:txBody>
                    <a:bodyPr/>
                    <a:lstStyle/>
                    <a:p>
                      <a:pPr algn="l" fontAlgn="b"/>
                      <a:r>
                        <a:rPr lang="en-US" sz="1000" u="none" strike="noStrike" dirty="0">
                          <a:effectLst/>
                        </a:rPr>
                        <a:t>Bridger</a:t>
                      </a:r>
                      <a:endParaRPr lang="en-US" sz="1000" b="0" i="0" u="none" strike="noStrike" dirty="0">
                        <a:solidFill>
                          <a:srgbClr val="000000"/>
                        </a:solidFill>
                        <a:effectLst/>
                        <a:latin typeface="Calibri" panose="020F0502020204030204" pitchFamily="34" charset="0"/>
                      </a:endParaRPr>
                    </a:p>
                  </a:txBody>
                  <a:tcPr marL="6735" marR="6735" marT="6735" marB="0" anchor="b"/>
                </a:tc>
                <a:extLst>
                  <a:ext uri="{0D108BD9-81ED-4DB2-BD59-A6C34878D82A}">
                    <a16:rowId xmlns:a16="http://schemas.microsoft.com/office/drawing/2014/main" val="976822239"/>
                  </a:ext>
                </a:extLst>
              </a:tr>
              <a:tr h="154554">
                <a:tc>
                  <a:txBody>
                    <a:bodyPr/>
                    <a:lstStyle/>
                    <a:p>
                      <a:pPr algn="l" fontAlgn="b"/>
                      <a:r>
                        <a:rPr lang="en-US" sz="1000" u="none" strike="noStrike" dirty="0" err="1">
                          <a:effectLst/>
                        </a:rPr>
                        <a:t>Bridlemile</a:t>
                      </a:r>
                      <a:endParaRPr lang="en-US" sz="1000" b="0" i="0" u="none" strike="noStrike" dirty="0">
                        <a:solidFill>
                          <a:srgbClr val="000000"/>
                        </a:solidFill>
                        <a:effectLst/>
                        <a:latin typeface="Calibri" panose="020F0502020204030204" pitchFamily="34" charset="0"/>
                      </a:endParaRPr>
                    </a:p>
                  </a:txBody>
                  <a:tcPr marL="6735" marR="6735" marT="6735" marB="0" anchor="b"/>
                </a:tc>
                <a:extLst>
                  <a:ext uri="{0D108BD9-81ED-4DB2-BD59-A6C34878D82A}">
                    <a16:rowId xmlns:a16="http://schemas.microsoft.com/office/drawing/2014/main" val="2238940911"/>
                  </a:ext>
                </a:extLst>
              </a:tr>
              <a:tr h="154554">
                <a:tc>
                  <a:txBody>
                    <a:bodyPr/>
                    <a:lstStyle/>
                    <a:p>
                      <a:pPr algn="l" fontAlgn="b"/>
                      <a:r>
                        <a:rPr lang="en-US" sz="1000" u="none" strike="noStrike" dirty="0">
                          <a:effectLst/>
                        </a:rPr>
                        <a:t>Chapman*</a:t>
                      </a:r>
                      <a:endParaRPr lang="en-US" sz="1000" b="0" i="0" u="none" strike="noStrike" dirty="0">
                        <a:solidFill>
                          <a:srgbClr val="000000"/>
                        </a:solidFill>
                        <a:effectLst/>
                        <a:latin typeface="Calibri" panose="020F0502020204030204" pitchFamily="34" charset="0"/>
                      </a:endParaRPr>
                    </a:p>
                  </a:txBody>
                  <a:tcPr marL="6735" marR="6735" marT="6735" marB="0" anchor="b"/>
                </a:tc>
                <a:extLst>
                  <a:ext uri="{0D108BD9-81ED-4DB2-BD59-A6C34878D82A}">
                    <a16:rowId xmlns:a16="http://schemas.microsoft.com/office/drawing/2014/main" val="784888541"/>
                  </a:ext>
                </a:extLst>
              </a:tr>
              <a:tr h="154554">
                <a:tc>
                  <a:txBody>
                    <a:bodyPr/>
                    <a:lstStyle/>
                    <a:p>
                      <a:pPr algn="l" fontAlgn="b"/>
                      <a:r>
                        <a:rPr lang="en-US" sz="1000" u="none" strike="noStrike" dirty="0">
                          <a:effectLst/>
                        </a:rPr>
                        <a:t>Chavez*</a:t>
                      </a:r>
                      <a:endParaRPr lang="en-US" sz="1000" b="0" i="0" u="none" strike="noStrike" dirty="0">
                        <a:solidFill>
                          <a:srgbClr val="000000"/>
                        </a:solidFill>
                        <a:effectLst/>
                        <a:latin typeface="Calibri" panose="020F0502020204030204" pitchFamily="34" charset="0"/>
                      </a:endParaRPr>
                    </a:p>
                  </a:txBody>
                  <a:tcPr marL="6735" marR="6735" marT="6735" marB="0" anchor="b"/>
                </a:tc>
                <a:extLst>
                  <a:ext uri="{0D108BD9-81ED-4DB2-BD59-A6C34878D82A}">
                    <a16:rowId xmlns:a16="http://schemas.microsoft.com/office/drawing/2014/main" val="576751414"/>
                  </a:ext>
                </a:extLst>
              </a:tr>
              <a:tr h="154554">
                <a:tc>
                  <a:txBody>
                    <a:bodyPr/>
                    <a:lstStyle/>
                    <a:p>
                      <a:pPr algn="l" fontAlgn="b"/>
                      <a:r>
                        <a:rPr lang="en-US" sz="1000" u="none" strike="noStrike" dirty="0">
                          <a:effectLst/>
                        </a:rPr>
                        <a:t>Creston</a:t>
                      </a:r>
                      <a:endParaRPr lang="en-US" sz="1000" b="0" i="0" u="none" strike="noStrike" dirty="0">
                        <a:solidFill>
                          <a:srgbClr val="000000"/>
                        </a:solidFill>
                        <a:effectLst/>
                        <a:latin typeface="Calibri" panose="020F0502020204030204" pitchFamily="34" charset="0"/>
                      </a:endParaRPr>
                    </a:p>
                  </a:txBody>
                  <a:tcPr marL="6735" marR="6735" marT="6735" marB="0" anchor="b"/>
                </a:tc>
                <a:extLst>
                  <a:ext uri="{0D108BD9-81ED-4DB2-BD59-A6C34878D82A}">
                    <a16:rowId xmlns:a16="http://schemas.microsoft.com/office/drawing/2014/main" val="3955099140"/>
                  </a:ext>
                </a:extLst>
              </a:tr>
              <a:tr h="154554">
                <a:tc>
                  <a:txBody>
                    <a:bodyPr/>
                    <a:lstStyle/>
                    <a:p>
                      <a:pPr algn="l" fontAlgn="b"/>
                      <a:r>
                        <a:rPr lang="en-US" sz="1000" u="none" strike="noStrike" dirty="0" err="1">
                          <a:effectLst/>
                        </a:rPr>
                        <a:t>Duniway</a:t>
                      </a:r>
                      <a:r>
                        <a:rPr lang="en-US" sz="1000" u="none" strike="noStrike" dirty="0">
                          <a:effectLst/>
                        </a:rPr>
                        <a:t>*</a:t>
                      </a:r>
                      <a:endParaRPr lang="en-US" sz="1000" b="0" i="0" u="none" strike="noStrike" dirty="0">
                        <a:solidFill>
                          <a:srgbClr val="000000"/>
                        </a:solidFill>
                        <a:effectLst/>
                        <a:latin typeface="Calibri" panose="020F0502020204030204" pitchFamily="34" charset="0"/>
                      </a:endParaRPr>
                    </a:p>
                  </a:txBody>
                  <a:tcPr marL="6735" marR="6735" marT="6735" marB="0" anchor="b"/>
                </a:tc>
                <a:extLst>
                  <a:ext uri="{0D108BD9-81ED-4DB2-BD59-A6C34878D82A}">
                    <a16:rowId xmlns:a16="http://schemas.microsoft.com/office/drawing/2014/main" val="3584742412"/>
                  </a:ext>
                </a:extLst>
              </a:tr>
              <a:tr h="154554">
                <a:tc>
                  <a:txBody>
                    <a:bodyPr/>
                    <a:lstStyle/>
                    <a:p>
                      <a:pPr algn="l" fontAlgn="b"/>
                      <a:r>
                        <a:rPr lang="en-US" sz="1000" u="none" strike="noStrike" dirty="0">
                          <a:effectLst/>
                        </a:rPr>
                        <a:t>E Sylvan</a:t>
                      </a:r>
                      <a:endParaRPr lang="en-US" sz="1000" b="0" i="0" u="none" strike="noStrike" dirty="0">
                        <a:solidFill>
                          <a:srgbClr val="000000"/>
                        </a:solidFill>
                        <a:effectLst/>
                        <a:latin typeface="Calibri" panose="020F0502020204030204" pitchFamily="34" charset="0"/>
                      </a:endParaRPr>
                    </a:p>
                  </a:txBody>
                  <a:tcPr marL="6735" marR="6735" marT="6735" marB="0" anchor="b"/>
                </a:tc>
                <a:extLst>
                  <a:ext uri="{0D108BD9-81ED-4DB2-BD59-A6C34878D82A}">
                    <a16:rowId xmlns:a16="http://schemas.microsoft.com/office/drawing/2014/main" val="1291092799"/>
                  </a:ext>
                </a:extLst>
              </a:tr>
              <a:tr h="154554">
                <a:tc>
                  <a:txBody>
                    <a:bodyPr/>
                    <a:lstStyle/>
                    <a:p>
                      <a:pPr algn="l" fontAlgn="b"/>
                      <a:r>
                        <a:rPr lang="en-US" sz="1000" u="none" strike="noStrike" dirty="0">
                          <a:effectLst/>
                        </a:rPr>
                        <a:t>Holladay Center</a:t>
                      </a:r>
                      <a:endParaRPr lang="en-US" sz="1000" b="0" i="0" u="none" strike="noStrike" dirty="0">
                        <a:solidFill>
                          <a:srgbClr val="000000"/>
                        </a:solidFill>
                        <a:effectLst/>
                        <a:latin typeface="Calibri" panose="020F0502020204030204" pitchFamily="34" charset="0"/>
                      </a:endParaRPr>
                    </a:p>
                  </a:txBody>
                  <a:tcPr marL="6735" marR="6735" marT="6735" marB="0" anchor="b"/>
                </a:tc>
                <a:extLst>
                  <a:ext uri="{0D108BD9-81ED-4DB2-BD59-A6C34878D82A}">
                    <a16:rowId xmlns:a16="http://schemas.microsoft.com/office/drawing/2014/main" val="508672338"/>
                  </a:ext>
                </a:extLst>
              </a:tr>
              <a:tr h="154554">
                <a:tc>
                  <a:txBody>
                    <a:bodyPr/>
                    <a:lstStyle/>
                    <a:p>
                      <a:pPr algn="l" fontAlgn="b"/>
                      <a:r>
                        <a:rPr lang="en-US" sz="1000" u="none" strike="noStrike" dirty="0" err="1">
                          <a:effectLst/>
                        </a:rPr>
                        <a:t>Hollyrood</a:t>
                      </a:r>
                      <a:endParaRPr lang="en-US" sz="1000" b="0" i="0" u="none" strike="noStrike" dirty="0">
                        <a:solidFill>
                          <a:srgbClr val="000000"/>
                        </a:solidFill>
                        <a:effectLst/>
                        <a:latin typeface="Calibri" panose="020F0502020204030204" pitchFamily="34" charset="0"/>
                      </a:endParaRPr>
                    </a:p>
                  </a:txBody>
                  <a:tcPr marL="6735" marR="6735" marT="6735" marB="0" anchor="b"/>
                </a:tc>
                <a:extLst>
                  <a:ext uri="{0D108BD9-81ED-4DB2-BD59-A6C34878D82A}">
                    <a16:rowId xmlns:a16="http://schemas.microsoft.com/office/drawing/2014/main" val="3849641505"/>
                  </a:ext>
                </a:extLst>
              </a:tr>
              <a:tr h="154554">
                <a:tc>
                  <a:txBody>
                    <a:bodyPr/>
                    <a:lstStyle/>
                    <a:p>
                      <a:pPr algn="l" fontAlgn="b"/>
                      <a:r>
                        <a:rPr lang="en-US" sz="1000" u="none" strike="noStrike" dirty="0">
                          <a:effectLst/>
                        </a:rPr>
                        <a:t>Humboldt</a:t>
                      </a:r>
                      <a:endParaRPr lang="en-US" sz="1000" b="0" i="0" u="none" strike="noStrike" dirty="0">
                        <a:solidFill>
                          <a:srgbClr val="000000"/>
                        </a:solidFill>
                        <a:effectLst/>
                        <a:latin typeface="Calibri" panose="020F0502020204030204" pitchFamily="34" charset="0"/>
                      </a:endParaRPr>
                    </a:p>
                  </a:txBody>
                  <a:tcPr marL="6735" marR="6735" marT="6735" marB="0" anchor="b"/>
                </a:tc>
                <a:extLst>
                  <a:ext uri="{0D108BD9-81ED-4DB2-BD59-A6C34878D82A}">
                    <a16:rowId xmlns:a16="http://schemas.microsoft.com/office/drawing/2014/main" val="2343544879"/>
                  </a:ext>
                </a:extLst>
              </a:tr>
              <a:tr h="154554">
                <a:tc>
                  <a:txBody>
                    <a:bodyPr/>
                    <a:lstStyle/>
                    <a:p>
                      <a:pPr algn="l" fontAlgn="b"/>
                      <a:r>
                        <a:rPr lang="en-US" sz="1000" u="none" strike="noStrike" dirty="0">
                          <a:effectLst/>
                        </a:rPr>
                        <a:t>Kelly</a:t>
                      </a:r>
                      <a:endParaRPr lang="en-US" sz="1000" b="0" i="0" u="none" strike="noStrike" dirty="0">
                        <a:solidFill>
                          <a:srgbClr val="000000"/>
                        </a:solidFill>
                        <a:effectLst/>
                        <a:latin typeface="Calibri" panose="020F0502020204030204" pitchFamily="34" charset="0"/>
                      </a:endParaRPr>
                    </a:p>
                  </a:txBody>
                  <a:tcPr marL="6735" marR="6735" marT="6735" marB="0" anchor="b"/>
                </a:tc>
                <a:extLst>
                  <a:ext uri="{0D108BD9-81ED-4DB2-BD59-A6C34878D82A}">
                    <a16:rowId xmlns:a16="http://schemas.microsoft.com/office/drawing/2014/main" val="2887587904"/>
                  </a:ext>
                </a:extLst>
              </a:tr>
              <a:tr h="154554">
                <a:tc>
                  <a:txBody>
                    <a:bodyPr/>
                    <a:lstStyle/>
                    <a:p>
                      <a:pPr algn="l" fontAlgn="b"/>
                      <a:r>
                        <a:rPr lang="en-US" sz="1000" u="none" strike="noStrike" dirty="0">
                          <a:effectLst/>
                        </a:rPr>
                        <a:t>Laurelhurst*</a:t>
                      </a:r>
                      <a:endParaRPr lang="en-US" sz="1000" b="0" i="0" u="none" strike="noStrike" dirty="0">
                        <a:solidFill>
                          <a:srgbClr val="000000"/>
                        </a:solidFill>
                        <a:effectLst/>
                        <a:latin typeface="Calibri" panose="020F0502020204030204" pitchFamily="34" charset="0"/>
                      </a:endParaRPr>
                    </a:p>
                  </a:txBody>
                  <a:tcPr marL="6735" marR="6735" marT="6735" marB="0" anchor="b"/>
                </a:tc>
                <a:extLst>
                  <a:ext uri="{0D108BD9-81ED-4DB2-BD59-A6C34878D82A}">
                    <a16:rowId xmlns:a16="http://schemas.microsoft.com/office/drawing/2014/main" val="2534599833"/>
                  </a:ext>
                </a:extLst>
              </a:tr>
              <a:tr h="154554">
                <a:tc>
                  <a:txBody>
                    <a:bodyPr/>
                    <a:lstStyle/>
                    <a:p>
                      <a:pPr algn="l" fontAlgn="b"/>
                      <a:r>
                        <a:rPr lang="en-US" sz="1000" u="none" strike="noStrike" dirty="0">
                          <a:effectLst/>
                        </a:rPr>
                        <a:t>Rice</a:t>
                      </a:r>
                      <a:endParaRPr lang="en-US" sz="1000" b="0" i="0" u="none" strike="noStrike" dirty="0">
                        <a:solidFill>
                          <a:srgbClr val="000000"/>
                        </a:solidFill>
                        <a:effectLst/>
                        <a:latin typeface="Calibri" panose="020F0502020204030204" pitchFamily="34" charset="0"/>
                      </a:endParaRPr>
                    </a:p>
                  </a:txBody>
                  <a:tcPr marL="6735" marR="6735" marT="6735" marB="0" anchor="b"/>
                </a:tc>
                <a:extLst>
                  <a:ext uri="{0D108BD9-81ED-4DB2-BD59-A6C34878D82A}">
                    <a16:rowId xmlns:a16="http://schemas.microsoft.com/office/drawing/2014/main" val="1237507610"/>
                  </a:ext>
                </a:extLst>
              </a:tr>
              <a:tr h="154554">
                <a:tc>
                  <a:txBody>
                    <a:bodyPr/>
                    <a:lstStyle/>
                    <a:p>
                      <a:pPr algn="l" fontAlgn="b"/>
                      <a:r>
                        <a:rPr lang="en-US" sz="1000" u="none" strike="noStrike" dirty="0">
                          <a:effectLst/>
                        </a:rPr>
                        <a:t>Sacajawea</a:t>
                      </a:r>
                      <a:endParaRPr lang="en-US" sz="1000" b="0" i="0" u="none" strike="noStrike" dirty="0">
                        <a:solidFill>
                          <a:srgbClr val="000000"/>
                        </a:solidFill>
                        <a:effectLst/>
                        <a:latin typeface="Calibri" panose="020F0502020204030204" pitchFamily="34" charset="0"/>
                      </a:endParaRPr>
                    </a:p>
                  </a:txBody>
                  <a:tcPr marL="6735" marR="6735" marT="6735" marB="0" anchor="b"/>
                </a:tc>
                <a:extLst>
                  <a:ext uri="{0D108BD9-81ED-4DB2-BD59-A6C34878D82A}">
                    <a16:rowId xmlns:a16="http://schemas.microsoft.com/office/drawing/2014/main" val="2744159357"/>
                  </a:ext>
                </a:extLst>
              </a:tr>
              <a:tr h="154554">
                <a:tc>
                  <a:txBody>
                    <a:bodyPr/>
                    <a:lstStyle/>
                    <a:p>
                      <a:pPr algn="l" fontAlgn="b"/>
                      <a:r>
                        <a:rPr lang="en-US" sz="1000" u="none" strike="noStrike" dirty="0">
                          <a:effectLst/>
                        </a:rPr>
                        <a:t>Scott</a:t>
                      </a:r>
                      <a:endParaRPr lang="en-US" sz="1000" b="0" i="0" u="none" strike="noStrike" dirty="0">
                        <a:solidFill>
                          <a:srgbClr val="000000"/>
                        </a:solidFill>
                        <a:effectLst/>
                        <a:latin typeface="Calibri" panose="020F0502020204030204" pitchFamily="34" charset="0"/>
                      </a:endParaRPr>
                    </a:p>
                  </a:txBody>
                  <a:tcPr marL="6735" marR="6735" marT="6735" marB="0" anchor="b"/>
                </a:tc>
                <a:extLst>
                  <a:ext uri="{0D108BD9-81ED-4DB2-BD59-A6C34878D82A}">
                    <a16:rowId xmlns:a16="http://schemas.microsoft.com/office/drawing/2014/main" val="511548733"/>
                  </a:ext>
                </a:extLst>
              </a:tr>
              <a:tr h="154554">
                <a:tc>
                  <a:txBody>
                    <a:bodyPr/>
                    <a:lstStyle/>
                    <a:p>
                      <a:pPr algn="l" fontAlgn="b"/>
                      <a:r>
                        <a:rPr lang="en-US" sz="1000" u="none" strike="noStrike" dirty="0" err="1">
                          <a:effectLst/>
                        </a:rPr>
                        <a:t>Sellwood</a:t>
                      </a:r>
                      <a:r>
                        <a:rPr lang="en-US" sz="1000" u="none" strike="noStrike" dirty="0">
                          <a:effectLst/>
                        </a:rPr>
                        <a:t>*</a:t>
                      </a:r>
                      <a:endParaRPr lang="en-US" sz="1000" b="0" i="0" u="none" strike="noStrike" dirty="0">
                        <a:solidFill>
                          <a:srgbClr val="000000"/>
                        </a:solidFill>
                        <a:effectLst/>
                        <a:latin typeface="Calibri" panose="020F0502020204030204" pitchFamily="34" charset="0"/>
                      </a:endParaRPr>
                    </a:p>
                  </a:txBody>
                  <a:tcPr marL="6735" marR="6735" marT="6735" marB="0" anchor="b"/>
                </a:tc>
                <a:extLst>
                  <a:ext uri="{0D108BD9-81ED-4DB2-BD59-A6C34878D82A}">
                    <a16:rowId xmlns:a16="http://schemas.microsoft.com/office/drawing/2014/main" val="405101780"/>
                  </a:ext>
                </a:extLst>
              </a:tr>
              <a:tr h="154554">
                <a:tc>
                  <a:txBody>
                    <a:bodyPr/>
                    <a:lstStyle/>
                    <a:p>
                      <a:pPr algn="l" fontAlgn="b"/>
                      <a:r>
                        <a:rPr lang="en-US" sz="1000" u="none" strike="noStrike" dirty="0">
                          <a:effectLst/>
                        </a:rPr>
                        <a:t>Skyline</a:t>
                      </a:r>
                      <a:endParaRPr lang="en-US" sz="1000" b="0" i="0" u="none" strike="noStrike" dirty="0">
                        <a:solidFill>
                          <a:srgbClr val="000000"/>
                        </a:solidFill>
                        <a:effectLst/>
                        <a:latin typeface="Calibri" panose="020F0502020204030204" pitchFamily="34" charset="0"/>
                      </a:endParaRPr>
                    </a:p>
                  </a:txBody>
                  <a:tcPr marL="6735" marR="6735" marT="6735" marB="0" anchor="b"/>
                </a:tc>
                <a:extLst>
                  <a:ext uri="{0D108BD9-81ED-4DB2-BD59-A6C34878D82A}">
                    <a16:rowId xmlns:a16="http://schemas.microsoft.com/office/drawing/2014/main" val="1876064197"/>
                  </a:ext>
                </a:extLst>
              </a:tr>
              <a:tr h="154554">
                <a:tc>
                  <a:txBody>
                    <a:bodyPr/>
                    <a:lstStyle/>
                    <a:p>
                      <a:pPr algn="l" fontAlgn="b"/>
                      <a:r>
                        <a:rPr lang="en-US" sz="1000" u="none" strike="noStrike" dirty="0" err="1">
                          <a:effectLst/>
                        </a:rPr>
                        <a:t>Terwilliger</a:t>
                      </a:r>
                      <a:endParaRPr lang="en-US" sz="1000" b="0" i="0" u="none" strike="noStrike" dirty="0">
                        <a:solidFill>
                          <a:srgbClr val="000000"/>
                        </a:solidFill>
                        <a:effectLst/>
                        <a:latin typeface="Calibri" panose="020F0502020204030204" pitchFamily="34" charset="0"/>
                      </a:endParaRPr>
                    </a:p>
                  </a:txBody>
                  <a:tcPr marL="6735" marR="6735" marT="6735" marB="0" anchor="b"/>
                </a:tc>
                <a:extLst>
                  <a:ext uri="{0D108BD9-81ED-4DB2-BD59-A6C34878D82A}">
                    <a16:rowId xmlns:a16="http://schemas.microsoft.com/office/drawing/2014/main" val="2700151314"/>
                  </a:ext>
                </a:extLst>
              </a:tr>
              <a:tr h="154554">
                <a:tc>
                  <a:txBody>
                    <a:bodyPr/>
                    <a:lstStyle/>
                    <a:p>
                      <a:pPr algn="l" fontAlgn="b"/>
                      <a:r>
                        <a:rPr lang="en-US" sz="1000" u="none" strike="noStrike" dirty="0">
                          <a:effectLst/>
                        </a:rPr>
                        <a:t>Whitman</a:t>
                      </a:r>
                      <a:endParaRPr lang="en-US" sz="1000" b="0" i="0" u="none" strike="noStrike" dirty="0">
                        <a:solidFill>
                          <a:srgbClr val="000000"/>
                        </a:solidFill>
                        <a:effectLst/>
                        <a:latin typeface="Calibri" panose="020F0502020204030204" pitchFamily="34" charset="0"/>
                      </a:endParaRPr>
                    </a:p>
                  </a:txBody>
                  <a:tcPr marL="6735" marR="6735" marT="6735" marB="0" anchor="b"/>
                </a:tc>
                <a:extLst>
                  <a:ext uri="{0D108BD9-81ED-4DB2-BD59-A6C34878D82A}">
                    <a16:rowId xmlns:a16="http://schemas.microsoft.com/office/drawing/2014/main" val="2618703757"/>
                  </a:ext>
                </a:extLst>
              </a:tr>
              <a:tr h="154554">
                <a:tc>
                  <a:txBody>
                    <a:bodyPr/>
                    <a:lstStyle/>
                    <a:p>
                      <a:pPr algn="l" fontAlgn="b"/>
                      <a:r>
                        <a:rPr lang="en-US" sz="1000" u="none" strike="noStrike" dirty="0">
                          <a:effectLst/>
                        </a:rPr>
                        <a:t>Wilcox</a:t>
                      </a:r>
                      <a:endParaRPr lang="en-US" sz="1000" b="0" i="0" u="none" strike="noStrike" dirty="0">
                        <a:solidFill>
                          <a:srgbClr val="000000"/>
                        </a:solidFill>
                        <a:effectLst/>
                        <a:latin typeface="Calibri" panose="020F0502020204030204" pitchFamily="34" charset="0"/>
                      </a:endParaRPr>
                    </a:p>
                  </a:txBody>
                  <a:tcPr marL="6735" marR="6735" marT="6735" marB="0" anchor="b"/>
                </a:tc>
                <a:extLst>
                  <a:ext uri="{0D108BD9-81ED-4DB2-BD59-A6C34878D82A}">
                    <a16:rowId xmlns:a16="http://schemas.microsoft.com/office/drawing/2014/main" val="88818469"/>
                  </a:ext>
                </a:extLst>
              </a:tr>
              <a:tr h="154554">
                <a:tc>
                  <a:txBody>
                    <a:bodyPr/>
                    <a:lstStyle/>
                    <a:p>
                      <a:pPr algn="l" fontAlgn="b"/>
                      <a:r>
                        <a:rPr lang="en-US" sz="1000" u="none" strike="noStrike" dirty="0">
                          <a:effectLst/>
                        </a:rPr>
                        <a:t>Woodmere</a:t>
                      </a:r>
                      <a:endParaRPr lang="en-US" sz="1000" b="0" i="0" u="none" strike="noStrike" dirty="0">
                        <a:solidFill>
                          <a:srgbClr val="000000"/>
                        </a:solidFill>
                        <a:effectLst/>
                        <a:latin typeface="Calibri" panose="020F0502020204030204" pitchFamily="34" charset="0"/>
                      </a:endParaRPr>
                    </a:p>
                  </a:txBody>
                  <a:tcPr marL="6735" marR="6735" marT="6735" marB="0" anchor="b"/>
                </a:tc>
                <a:extLst>
                  <a:ext uri="{0D108BD9-81ED-4DB2-BD59-A6C34878D82A}">
                    <a16:rowId xmlns:a16="http://schemas.microsoft.com/office/drawing/2014/main" val="3095738030"/>
                  </a:ext>
                </a:extLst>
              </a:tr>
              <a:tr h="154554">
                <a:tc>
                  <a:txBody>
                    <a:bodyPr/>
                    <a:lstStyle/>
                    <a:p>
                      <a:pPr algn="l" fontAlgn="b"/>
                      <a:r>
                        <a:rPr lang="en-US" sz="1000" u="none" strike="noStrike" dirty="0">
                          <a:effectLst/>
                        </a:rPr>
                        <a:t>Woodstock</a:t>
                      </a:r>
                      <a:endParaRPr lang="en-US" sz="1000" b="0" i="0" u="none" strike="noStrike" dirty="0">
                        <a:solidFill>
                          <a:srgbClr val="000000"/>
                        </a:solidFill>
                        <a:effectLst/>
                        <a:latin typeface="Calibri" panose="020F0502020204030204" pitchFamily="34" charset="0"/>
                      </a:endParaRPr>
                    </a:p>
                  </a:txBody>
                  <a:tcPr marL="6735" marR="6735" marT="6735" marB="0" anchor="b"/>
                </a:tc>
                <a:extLst>
                  <a:ext uri="{0D108BD9-81ED-4DB2-BD59-A6C34878D82A}">
                    <a16:rowId xmlns:a16="http://schemas.microsoft.com/office/drawing/2014/main" val="3256847550"/>
                  </a:ext>
                </a:extLst>
              </a:tr>
              <a:tr h="154554">
                <a:tc>
                  <a:txBody>
                    <a:bodyPr/>
                    <a:lstStyle/>
                    <a:p>
                      <a:pPr algn="l" fontAlgn="b"/>
                      <a:r>
                        <a:rPr lang="en-US" sz="1000" u="none" strike="noStrike" dirty="0" err="1">
                          <a:effectLst/>
                        </a:rPr>
                        <a:t>Youngson</a:t>
                      </a:r>
                      <a:endParaRPr lang="en-US" sz="1000" b="0" i="0" u="none" strike="noStrike" dirty="0">
                        <a:solidFill>
                          <a:srgbClr val="000000"/>
                        </a:solidFill>
                        <a:effectLst/>
                        <a:latin typeface="Calibri" panose="020F0502020204030204" pitchFamily="34" charset="0"/>
                      </a:endParaRPr>
                    </a:p>
                  </a:txBody>
                  <a:tcPr marL="6735" marR="6735" marT="6735" marB="0" anchor="b"/>
                </a:tc>
                <a:extLst>
                  <a:ext uri="{0D108BD9-81ED-4DB2-BD59-A6C34878D82A}">
                    <a16:rowId xmlns:a16="http://schemas.microsoft.com/office/drawing/2014/main" val="1888441351"/>
                  </a:ext>
                </a:extLst>
              </a:tr>
            </a:tbl>
          </a:graphicData>
        </a:graphic>
      </p:graphicFrame>
      <p:graphicFrame>
        <p:nvGraphicFramePr>
          <p:cNvPr id="8" name="Table 7"/>
          <p:cNvGraphicFramePr>
            <a:graphicFrameLocks noGrp="1"/>
          </p:cNvGraphicFramePr>
          <p:nvPr>
            <p:extLst/>
          </p:nvPr>
        </p:nvGraphicFramePr>
        <p:xfrm>
          <a:off x="4533900" y="1341127"/>
          <a:ext cx="3120580" cy="5415266"/>
        </p:xfrm>
        <a:graphic>
          <a:graphicData uri="http://schemas.openxmlformats.org/drawingml/2006/table">
            <a:tbl>
              <a:tblPr>
                <a:tableStyleId>{5C22544A-7EE6-4342-B048-85BDC9FD1C3A}</a:tableStyleId>
              </a:tblPr>
              <a:tblGrid>
                <a:gridCol w="1560290">
                  <a:extLst>
                    <a:ext uri="{9D8B030D-6E8A-4147-A177-3AD203B41FA5}">
                      <a16:colId xmlns:a16="http://schemas.microsoft.com/office/drawing/2014/main" val="4194961483"/>
                    </a:ext>
                  </a:extLst>
                </a:gridCol>
                <a:gridCol w="1560290">
                  <a:extLst>
                    <a:ext uri="{9D8B030D-6E8A-4147-A177-3AD203B41FA5}">
                      <a16:colId xmlns:a16="http://schemas.microsoft.com/office/drawing/2014/main" val="4010713056"/>
                    </a:ext>
                  </a:extLst>
                </a:gridCol>
              </a:tblGrid>
              <a:tr h="252480">
                <a:tc>
                  <a:txBody>
                    <a:bodyPr/>
                    <a:lstStyle/>
                    <a:p>
                      <a:pPr algn="l" fontAlgn="b"/>
                      <a:r>
                        <a:rPr lang="en-US" sz="1600" b="1" u="none" strike="noStrike" dirty="0">
                          <a:effectLst/>
                        </a:rPr>
                        <a:t>Group 1</a:t>
                      </a:r>
                      <a:endParaRPr lang="en-US" sz="1600" b="1" i="0" u="none" strike="noStrike" dirty="0">
                        <a:solidFill>
                          <a:srgbClr val="000000"/>
                        </a:solidFill>
                        <a:effectLst/>
                        <a:latin typeface="Calibri" panose="020F0502020204030204" pitchFamily="34" charset="0"/>
                      </a:endParaRPr>
                    </a:p>
                  </a:txBody>
                  <a:tcPr marL="6735" marR="6735" marT="6735" marB="0" anchor="b"/>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6735" marR="6735" marT="6735" marB="0" anchor="b"/>
                </a:tc>
                <a:extLst>
                  <a:ext uri="{0D108BD9-81ED-4DB2-BD59-A6C34878D82A}">
                    <a16:rowId xmlns:a16="http://schemas.microsoft.com/office/drawing/2014/main" val="1637749147"/>
                  </a:ext>
                </a:extLst>
              </a:tr>
              <a:tr h="928140">
                <a:tc>
                  <a:txBody>
                    <a:bodyPr/>
                    <a:lstStyle/>
                    <a:p>
                      <a:pPr algn="l" fontAlgn="b"/>
                      <a:r>
                        <a:rPr lang="en-US" sz="1200" b="1" u="none" strike="noStrike" dirty="0">
                          <a:effectLst/>
                        </a:rPr>
                        <a:t>Phase </a:t>
                      </a:r>
                      <a:r>
                        <a:rPr lang="en-US" sz="1200" b="1" u="none" strike="noStrike" dirty="0" smtClean="0">
                          <a:effectLst/>
                        </a:rPr>
                        <a:t>3: fire alarm control panel and fire detection/annunciation</a:t>
                      </a:r>
                      <a:r>
                        <a:rPr lang="en-US" sz="1200" b="1" u="none" strike="noStrike" baseline="0" dirty="0" smtClean="0">
                          <a:effectLst/>
                        </a:rPr>
                        <a:t> upgrades </a:t>
                      </a:r>
                      <a:r>
                        <a:rPr lang="en-US" sz="1200" b="1" u="none" strike="noStrike" dirty="0" smtClean="0">
                          <a:effectLst/>
                        </a:rPr>
                        <a:t>partly</a:t>
                      </a:r>
                      <a:r>
                        <a:rPr lang="en-US" sz="1200" b="1" u="none" strike="noStrike" baseline="0" dirty="0" smtClean="0">
                          <a:effectLst/>
                        </a:rPr>
                        <a:t> complete</a:t>
                      </a:r>
                      <a:endParaRPr lang="en-US" sz="1200" b="1" i="0" u="none" strike="noStrike" dirty="0">
                        <a:solidFill>
                          <a:srgbClr val="000000"/>
                        </a:solidFill>
                        <a:effectLst/>
                        <a:latin typeface="Calibri" panose="020F0502020204030204" pitchFamily="34" charset="0"/>
                      </a:endParaRPr>
                    </a:p>
                  </a:txBody>
                  <a:tcPr marL="6735" marR="6735" marT="6735" marB="0" anchor="b"/>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6735" marR="6735" marT="6735" marB="0" anchor="b"/>
                </a:tc>
                <a:extLst>
                  <a:ext uri="{0D108BD9-81ED-4DB2-BD59-A6C34878D82A}">
                    <a16:rowId xmlns:a16="http://schemas.microsoft.com/office/drawing/2014/main" val="1128988620"/>
                  </a:ext>
                </a:extLst>
              </a:tr>
              <a:tr h="162871">
                <a:tc>
                  <a:txBody>
                    <a:bodyPr/>
                    <a:lstStyle/>
                    <a:p>
                      <a:pPr algn="l" fontAlgn="b"/>
                      <a:r>
                        <a:rPr lang="en-US" sz="1000" u="none" strike="noStrike">
                          <a:effectLst/>
                        </a:rPr>
                        <a:t>Abernethy</a:t>
                      </a:r>
                      <a:endParaRPr lang="en-US" sz="1000" b="0" i="0" u="none" strike="noStrike">
                        <a:solidFill>
                          <a:srgbClr val="000000"/>
                        </a:solidFill>
                        <a:effectLst/>
                        <a:latin typeface="Calibri" panose="020F0502020204030204" pitchFamily="34" charset="0"/>
                      </a:endParaRPr>
                    </a:p>
                  </a:txBody>
                  <a:tcPr marL="6735" marR="6735" marT="6735" marB="0" anchor="b"/>
                </a:tc>
                <a:tc>
                  <a:txBody>
                    <a:bodyPr/>
                    <a:lstStyle/>
                    <a:p>
                      <a:pPr algn="l" fontAlgn="b"/>
                      <a:r>
                        <a:rPr lang="en-US" sz="1000" u="none" strike="noStrike">
                          <a:effectLst/>
                        </a:rPr>
                        <a:t>Llewellyn</a:t>
                      </a:r>
                      <a:endParaRPr lang="en-US" sz="1000" b="0" i="0" u="none" strike="noStrike">
                        <a:solidFill>
                          <a:srgbClr val="000000"/>
                        </a:solidFill>
                        <a:effectLst/>
                        <a:latin typeface="Calibri" panose="020F0502020204030204" pitchFamily="34" charset="0"/>
                      </a:endParaRPr>
                    </a:p>
                  </a:txBody>
                  <a:tcPr marL="6735" marR="6735" marT="6735" marB="0" anchor="b"/>
                </a:tc>
                <a:extLst>
                  <a:ext uri="{0D108BD9-81ED-4DB2-BD59-A6C34878D82A}">
                    <a16:rowId xmlns:a16="http://schemas.microsoft.com/office/drawing/2014/main" val="2547057911"/>
                  </a:ext>
                </a:extLst>
              </a:tr>
              <a:tr h="162871">
                <a:tc>
                  <a:txBody>
                    <a:bodyPr/>
                    <a:lstStyle/>
                    <a:p>
                      <a:pPr algn="l" fontAlgn="b"/>
                      <a:r>
                        <a:rPr lang="en-US" sz="1000" u="none" strike="noStrike">
                          <a:effectLst/>
                        </a:rPr>
                        <a:t>Alameda</a:t>
                      </a:r>
                      <a:endParaRPr lang="en-US" sz="1000" b="0" i="0" u="none" strike="noStrike">
                        <a:solidFill>
                          <a:srgbClr val="000000"/>
                        </a:solidFill>
                        <a:effectLst/>
                        <a:latin typeface="Calibri" panose="020F0502020204030204" pitchFamily="34" charset="0"/>
                      </a:endParaRPr>
                    </a:p>
                  </a:txBody>
                  <a:tcPr marL="6735" marR="6735" marT="6735" marB="0" anchor="b"/>
                </a:tc>
                <a:tc>
                  <a:txBody>
                    <a:bodyPr/>
                    <a:lstStyle/>
                    <a:p>
                      <a:pPr algn="l" fontAlgn="b"/>
                      <a:r>
                        <a:rPr lang="en-US" sz="1000" u="none" strike="noStrike">
                          <a:effectLst/>
                        </a:rPr>
                        <a:t>Peninsula</a:t>
                      </a:r>
                      <a:endParaRPr lang="en-US" sz="1000" b="0" i="0" u="none" strike="noStrike">
                        <a:solidFill>
                          <a:srgbClr val="000000"/>
                        </a:solidFill>
                        <a:effectLst/>
                        <a:latin typeface="Calibri" panose="020F0502020204030204" pitchFamily="34" charset="0"/>
                      </a:endParaRPr>
                    </a:p>
                  </a:txBody>
                  <a:tcPr marL="6735" marR="6735" marT="6735" marB="0" anchor="b"/>
                </a:tc>
                <a:extLst>
                  <a:ext uri="{0D108BD9-81ED-4DB2-BD59-A6C34878D82A}">
                    <a16:rowId xmlns:a16="http://schemas.microsoft.com/office/drawing/2014/main" val="996848463"/>
                  </a:ext>
                </a:extLst>
              </a:tr>
              <a:tr h="162871">
                <a:tc>
                  <a:txBody>
                    <a:bodyPr/>
                    <a:lstStyle/>
                    <a:p>
                      <a:pPr algn="l" fontAlgn="b"/>
                      <a:r>
                        <a:rPr lang="en-US" sz="1000" u="none" strike="noStrike">
                          <a:effectLst/>
                        </a:rPr>
                        <a:t>Beach</a:t>
                      </a:r>
                      <a:endParaRPr lang="en-US" sz="1000" b="0" i="0" u="none" strike="noStrike">
                        <a:solidFill>
                          <a:srgbClr val="000000"/>
                        </a:solidFill>
                        <a:effectLst/>
                        <a:latin typeface="Calibri" panose="020F0502020204030204" pitchFamily="34" charset="0"/>
                      </a:endParaRPr>
                    </a:p>
                  </a:txBody>
                  <a:tcPr marL="6735" marR="6735" marT="6735" marB="0" anchor="b"/>
                </a:tc>
                <a:tc>
                  <a:txBody>
                    <a:bodyPr/>
                    <a:lstStyle/>
                    <a:p>
                      <a:pPr algn="l" fontAlgn="b"/>
                      <a:r>
                        <a:rPr lang="en-US" sz="1000" u="none" strike="noStrike">
                          <a:effectLst/>
                        </a:rPr>
                        <a:t>Portsmouth/Chavez</a:t>
                      </a:r>
                      <a:endParaRPr lang="en-US" sz="1000" b="0" i="0" u="none" strike="noStrike">
                        <a:solidFill>
                          <a:srgbClr val="000000"/>
                        </a:solidFill>
                        <a:effectLst/>
                        <a:latin typeface="Calibri" panose="020F0502020204030204" pitchFamily="34" charset="0"/>
                      </a:endParaRPr>
                    </a:p>
                  </a:txBody>
                  <a:tcPr marL="6735" marR="6735" marT="6735" marB="0" anchor="b"/>
                </a:tc>
                <a:extLst>
                  <a:ext uri="{0D108BD9-81ED-4DB2-BD59-A6C34878D82A}">
                    <a16:rowId xmlns:a16="http://schemas.microsoft.com/office/drawing/2014/main" val="1071765309"/>
                  </a:ext>
                </a:extLst>
              </a:tr>
              <a:tr h="162871">
                <a:tc>
                  <a:txBody>
                    <a:bodyPr/>
                    <a:lstStyle/>
                    <a:p>
                      <a:pPr algn="l" fontAlgn="b"/>
                      <a:r>
                        <a:rPr lang="en-US" sz="1000" u="none" strike="noStrike" dirty="0">
                          <a:effectLst/>
                        </a:rPr>
                        <a:t>Beaumont</a:t>
                      </a:r>
                      <a:endParaRPr lang="en-US" sz="1000" b="0" i="0" u="none" strike="noStrike" dirty="0">
                        <a:solidFill>
                          <a:srgbClr val="000000"/>
                        </a:solidFill>
                        <a:effectLst/>
                        <a:latin typeface="Calibri" panose="020F0502020204030204" pitchFamily="34" charset="0"/>
                      </a:endParaRPr>
                    </a:p>
                  </a:txBody>
                  <a:tcPr marL="6735" marR="6735" marT="6735" marB="0" anchor="b"/>
                </a:tc>
                <a:tc>
                  <a:txBody>
                    <a:bodyPr/>
                    <a:lstStyle/>
                    <a:p>
                      <a:pPr algn="l" fontAlgn="b"/>
                      <a:r>
                        <a:rPr lang="en-US" sz="1000" u="none" strike="noStrike">
                          <a:effectLst/>
                        </a:rPr>
                        <a:t>Rieke</a:t>
                      </a:r>
                      <a:endParaRPr lang="en-US" sz="1000" b="0" i="0" u="none" strike="noStrike">
                        <a:solidFill>
                          <a:srgbClr val="000000"/>
                        </a:solidFill>
                        <a:effectLst/>
                        <a:latin typeface="Calibri" panose="020F0502020204030204" pitchFamily="34" charset="0"/>
                      </a:endParaRPr>
                    </a:p>
                  </a:txBody>
                  <a:tcPr marL="6735" marR="6735" marT="6735" marB="0" anchor="b"/>
                </a:tc>
                <a:extLst>
                  <a:ext uri="{0D108BD9-81ED-4DB2-BD59-A6C34878D82A}">
                    <a16:rowId xmlns:a16="http://schemas.microsoft.com/office/drawing/2014/main" val="302791047"/>
                  </a:ext>
                </a:extLst>
              </a:tr>
              <a:tr h="162871">
                <a:tc>
                  <a:txBody>
                    <a:bodyPr/>
                    <a:lstStyle/>
                    <a:p>
                      <a:pPr algn="l" fontAlgn="b"/>
                      <a:r>
                        <a:rPr lang="en-US" sz="1000" u="none" strike="noStrike">
                          <a:effectLst/>
                        </a:rPr>
                        <a:t>Bridger</a:t>
                      </a:r>
                      <a:endParaRPr lang="en-US" sz="1000" b="0" i="0" u="none" strike="noStrike">
                        <a:solidFill>
                          <a:srgbClr val="000000"/>
                        </a:solidFill>
                        <a:effectLst/>
                        <a:latin typeface="Calibri" panose="020F0502020204030204" pitchFamily="34" charset="0"/>
                      </a:endParaRPr>
                    </a:p>
                  </a:txBody>
                  <a:tcPr marL="6735" marR="6735" marT="6735" marB="0" anchor="b"/>
                </a:tc>
                <a:tc>
                  <a:txBody>
                    <a:bodyPr/>
                    <a:lstStyle/>
                    <a:p>
                      <a:pPr algn="l" fontAlgn="b"/>
                      <a:r>
                        <a:rPr lang="en-US" sz="1000" u="none" strike="noStrike">
                          <a:effectLst/>
                        </a:rPr>
                        <a:t>Rose City</a:t>
                      </a:r>
                      <a:endParaRPr lang="en-US" sz="1000" b="0" i="0" u="none" strike="noStrike">
                        <a:solidFill>
                          <a:srgbClr val="000000"/>
                        </a:solidFill>
                        <a:effectLst/>
                        <a:latin typeface="Calibri" panose="020F0502020204030204" pitchFamily="34" charset="0"/>
                      </a:endParaRPr>
                    </a:p>
                  </a:txBody>
                  <a:tcPr marL="6735" marR="6735" marT="6735" marB="0" anchor="b"/>
                </a:tc>
                <a:extLst>
                  <a:ext uri="{0D108BD9-81ED-4DB2-BD59-A6C34878D82A}">
                    <a16:rowId xmlns:a16="http://schemas.microsoft.com/office/drawing/2014/main" val="3359547925"/>
                  </a:ext>
                </a:extLst>
              </a:tr>
              <a:tr h="162871">
                <a:tc>
                  <a:txBody>
                    <a:bodyPr/>
                    <a:lstStyle/>
                    <a:p>
                      <a:pPr algn="l" fontAlgn="b"/>
                      <a:r>
                        <a:rPr lang="en-US" sz="1000" u="none" strike="noStrike">
                          <a:effectLst/>
                        </a:rPr>
                        <a:t>Bridlemile</a:t>
                      </a:r>
                      <a:endParaRPr lang="en-US" sz="1000" b="0" i="0" u="none" strike="noStrike">
                        <a:solidFill>
                          <a:srgbClr val="000000"/>
                        </a:solidFill>
                        <a:effectLst/>
                        <a:latin typeface="Calibri" panose="020F0502020204030204" pitchFamily="34" charset="0"/>
                      </a:endParaRPr>
                    </a:p>
                  </a:txBody>
                  <a:tcPr marL="6735" marR="6735" marT="6735" marB="0" anchor="b"/>
                </a:tc>
                <a:tc>
                  <a:txBody>
                    <a:bodyPr/>
                    <a:lstStyle/>
                    <a:p>
                      <a:pPr algn="l" fontAlgn="b"/>
                      <a:r>
                        <a:rPr lang="en-US" sz="1000" u="none" strike="noStrike">
                          <a:effectLst/>
                        </a:rPr>
                        <a:t>Sacajawea</a:t>
                      </a:r>
                      <a:endParaRPr lang="en-US" sz="1000" b="0" i="0" u="none" strike="noStrike">
                        <a:solidFill>
                          <a:srgbClr val="000000"/>
                        </a:solidFill>
                        <a:effectLst/>
                        <a:latin typeface="Calibri" panose="020F0502020204030204" pitchFamily="34" charset="0"/>
                      </a:endParaRPr>
                    </a:p>
                  </a:txBody>
                  <a:tcPr marL="6735" marR="6735" marT="6735" marB="0" anchor="b"/>
                </a:tc>
                <a:extLst>
                  <a:ext uri="{0D108BD9-81ED-4DB2-BD59-A6C34878D82A}">
                    <a16:rowId xmlns:a16="http://schemas.microsoft.com/office/drawing/2014/main" val="3858136880"/>
                  </a:ext>
                </a:extLst>
              </a:tr>
              <a:tr h="162871">
                <a:tc>
                  <a:txBody>
                    <a:bodyPr/>
                    <a:lstStyle/>
                    <a:p>
                      <a:pPr algn="l" fontAlgn="b"/>
                      <a:r>
                        <a:rPr lang="en-US" sz="1000" u="none" strike="noStrike">
                          <a:effectLst/>
                        </a:rPr>
                        <a:t>Buckman</a:t>
                      </a:r>
                      <a:endParaRPr lang="en-US" sz="1000" b="0" i="0" u="none" strike="noStrike">
                        <a:solidFill>
                          <a:srgbClr val="000000"/>
                        </a:solidFill>
                        <a:effectLst/>
                        <a:latin typeface="Calibri" panose="020F0502020204030204" pitchFamily="34" charset="0"/>
                      </a:endParaRPr>
                    </a:p>
                  </a:txBody>
                  <a:tcPr marL="6735" marR="6735" marT="6735" marB="0" anchor="b"/>
                </a:tc>
                <a:tc>
                  <a:txBody>
                    <a:bodyPr/>
                    <a:lstStyle/>
                    <a:p>
                      <a:pPr algn="l" fontAlgn="b"/>
                      <a:r>
                        <a:rPr lang="en-US" sz="1000" u="none" strike="noStrike">
                          <a:effectLst/>
                        </a:rPr>
                        <a:t>Scott</a:t>
                      </a:r>
                      <a:endParaRPr lang="en-US" sz="1000" b="0" i="0" u="none" strike="noStrike">
                        <a:solidFill>
                          <a:srgbClr val="000000"/>
                        </a:solidFill>
                        <a:effectLst/>
                        <a:latin typeface="Calibri" panose="020F0502020204030204" pitchFamily="34" charset="0"/>
                      </a:endParaRPr>
                    </a:p>
                  </a:txBody>
                  <a:tcPr marL="6735" marR="6735" marT="6735" marB="0" anchor="b"/>
                </a:tc>
                <a:extLst>
                  <a:ext uri="{0D108BD9-81ED-4DB2-BD59-A6C34878D82A}">
                    <a16:rowId xmlns:a16="http://schemas.microsoft.com/office/drawing/2014/main" val="1942438427"/>
                  </a:ext>
                </a:extLst>
              </a:tr>
              <a:tr h="162871">
                <a:tc>
                  <a:txBody>
                    <a:bodyPr/>
                    <a:lstStyle/>
                    <a:p>
                      <a:pPr algn="l" fontAlgn="b"/>
                      <a:r>
                        <a:rPr lang="en-US" sz="1000" u="none" strike="noStrike">
                          <a:effectLst/>
                        </a:rPr>
                        <a:t>Capitol Hill</a:t>
                      </a:r>
                      <a:endParaRPr lang="en-US" sz="1000" b="0" i="0" u="none" strike="noStrike">
                        <a:solidFill>
                          <a:srgbClr val="000000"/>
                        </a:solidFill>
                        <a:effectLst/>
                        <a:latin typeface="Calibri" panose="020F0502020204030204" pitchFamily="34" charset="0"/>
                      </a:endParaRPr>
                    </a:p>
                  </a:txBody>
                  <a:tcPr marL="6735" marR="6735" marT="6735" marB="0" anchor="b"/>
                </a:tc>
                <a:tc>
                  <a:txBody>
                    <a:bodyPr/>
                    <a:lstStyle/>
                    <a:p>
                      <a:pPr algn="l" fontAlgn="b"/>
                      <a:r>
                        <a:rPr lang="en-US" sz="1000" u="none" strike="noStrike">
                          <a:effectLst/>
                        </a:rPr>
                        <a:t>Sellwood*</a:t>
                      </a:r>
                      <a:endParaRPr lang="en-US" sz="1000" b="0" i="0" u="none" strike="noStrike">
                        <a:solidFill>
                          <a:srgbClr val="000000"/>
                        </a:solidFill>
                        <a:effectLst/>
                        <a:latin typeface="Calibri" panose="020F0502020204030204" pitchFamily="34" charset="0"/>
                      </a:endParaRPr>
                    </a:p>
                  </a:txBody>
                  <a:tcPr marL="6735" marR="6735" marT="6735" marB="0" anchor="b"/>
                </a:tc>
                <a:extLst>
                  <a:ext uri="{0D108BD9-81ED-4DB2-BD59-A6C34878D82A}">
                    <a16:rowId xmlns:a16="http://schemas.microsoft.com/office/drawing/2014/main" val="4228476931"/>
                  </a:ext>
                </a:extLst>
              </a:tr>
              <a:tr h="162871">
                <a:tc>
                  <a:txBody>
                    <a:bodyPr/>
                    <a:lstStyle/>
                    <a:p>
                      <a:pPr algn="l" fontAlgn="b"/>
                      <a:r>
                        <a:rPr lang="en-US" sz="1000" u="none" strike="noStrike">
                          <a:effectLst/>
                        </a:rPr>
                        <a:t>Chapman*</a:t>
                      </a:r>
                      <a:endParaRPr lang="en-US" sz="1000" b="0" i="0" u="none" strike="noStrike">
                        <a:solidFill>
                          <a:srgbClr val="000000"/>
                        </a:solidFill>
                        <a:effectLst/>
                        <a:latin typeface="Calibri" panose="020F0502020204030204" pitchFamily="34" charset="0"/>
                      </a:endParaRPr>
                    </a:p>
                  </a:txBody>
                  <a:tcPr marL="6735" marR="6735" marT="6735" marB="0" anchor="b"/>
                </a:tc>
                <a:tc>
                  <a:txBody>
                    <a:bodyPr/>
                    <a:lstStyle/>
                    <a:p>
                      <a:pPr algn="l" fontAlgn="b"/>
                      <a:r>
                        <a:rPr lang="en-US" sz="1000" u="none" strike="noStrike">
                          <a:effectLst/>
                        </a:rPr>
                        <a:t>Sitton</a:t>
                      </a:r>
                      <a:endParaRPr lang="en-US" sz="1000" b="0" i="0" u="none" strike="noStrike">
                        <a:solidFill>
                          <a:srgbClr val="000000"/>
                        </a:solidFill>
                        <a:effectLst/>
                        <a:latin typeface="Calibri" panose="020F0502020204030204" pitchFamily="34" charset="0"/>
                      </a:endParaRPr>
                    </a:p>
                  </a:txBody>
                  <a:tcPr marL="6735" marR="6735" marT="6735" marB="0" anchor="b"/>
                </a:tc>
                <a:extLst>
                  <a:ext uri="{0D108BD9-81ED-4DB2-BD59-A6C34878D82A}">
                    <a16:rowId xmlns:a16="http://schemas.microsoft.com/office/drawing/2014/main" val="796731312"/>
                  </a:ext>
                </a:extLst>
              </a:tr>
              <a:tr h="162871">
                <a:tc>
                  <a:txBody>
                    <a:bodyPr/>
                    <a:lstStyle/>
                    <a:p>
                      <a:pPr algn="l" fontAlgn="b"/>
                      <a:r>
                        <a:rPr lang="en-US" sz="1000" u="none" strike="noStrike">
                          <a:effectLst/>
                        </a:rPr>
                        <a:t>Chief Joseph</a:t>
                      </a:r>
                      <a:endParaRPr lang="en-US" sz="1000" b="0" i="0" u="none" strike="noStrike">
                        <a:solidFill>
                          <a:srgbClr val="000000"/>
                        </a:solidFill>
                        <a:effectLst/>
                        <a:latin typeface="Calibri" panose="020F0502020204030204" pitchFamily="34" charset="0"/>
                      </a:endParaRPr>
                    </a:p>
                  </a:txBody>
                  <a:tcPr marL="6735" marR="6735" marT="6735" marB="0" anchor="b"/>
                </a:tc>
                <a:tc>
                  <a:txBody>
                    <a:bodyPr/>
                    <a:lstStyle/>
                    <a:p>
                      <a:pPr algn="l" fontAlgn="b"/>
                      <a:r>
                        <a:rPr lang="en-US" sz="1000" u="none" strike="noStrike">
                          <a:effectLst/>
                        </a:rPr>
                        <a:t>Skyline</a:t>
                      </a:r>
                      <a:endParaRPr lang="en-US" sz="1000" b="0" i="0" u="none" strike="noStrike">
                        <a:solidFill>
                          <a:srgbClr val="000000"/>
                        </a:solidFill>
                        <a:effectLst/>
                        <a:latin typeface="Calibri" panose="020F0502020204030204" pitchFamily="34" charset="0"/>
                      </a:endParaRPr>
                    </a:p>
                  </a:txBody>
                  <a:tcPr marL="6735" marR="6735" marT="6735" marB="0" anchor="b"/>
                </a:tc>
                <a:extLst>
                  <a:ext uri="{0D108BD9-81ED-4DB2-BD59-A6C34878D82A}">
                    <a16:rowId xmlns:a16="http://schemas.microsoft.com/office/drawing/2014/main" val="2916747579"/>
                  </a:ext>
                </a:extLst>
              </a:tr>
              <a:tr h="162871">
                <a:tc>
                  <a:txBody>
                    <a:bodyPr/>
                    <a:lstStyle/>
                    <a:p>
                      <a:pPr algn="l" fontAlgn="b"/>
                      <a:r>
                        <a:rPr lang="en-US" sz="1000" u="none" strike="noStrike">
                          <a:effectLst/>
                        </a:rPr>
                        <a:t>Clark</a:t>
                      </a:r>
                      <a:endParaRPr lang="en-US" sz="1000" b="0" i="0" u="none" strike="noStrike">
                        <a:solidFill>
                          <a:srgbClr val="000000"/>
                        </a:solidFill>
                        <a:effectLst/>
                        <a:latin typeface="Calibri" panose="020F0502020204030204" pitchFamily="34" charset="0"/>
                      </a:endParaRPr>
                    </a:p>
                  </a:txBody>
                  <a:tcPr marL="6735" marR="6735" marT="6735" marB="0" anchor="b"/>
                </a:tc>
                <a:tc>
                  <a:txBody>
                    <a:bodyPr/>
                    <a:lstStyle/>
                    <a:p>
                      <a:pPr algn="l" fontAlgn="b"/>
                      <a:r>
                        <a:rPr lang="en-US" sz="1000" u="none" strike="noStrike">
                          <a:effectLst/>
                        </a:rPr>
                        <a:t>Terwilliger</a:t>
                      </a:r>
                      <a:endParaRPr lang="en-US" sz="1000" b="0" i="0" u="none" strike="noStrike">
                        <a:solidFill>
                          <a:srgbClr val="000000"/>
                        </a:solidFill>
                        <a:effectLst/>
                        <a:latin typeface="Calibri" panose="020F0502020204030204" pitchFamily="34" charset="0"/>
                      </a:endParaRPr>
                    </a:p>
                  </a:txBody>
                  <a:tcPr marL="6735" marR="6735" marT="6735" marB="0" anchor="b"/>
                </a:tc>
                <a:extLst>
                  <a:ext uri="{0D108BD9-81ED-4DB2-BD59-A6C34878D82A}">
                    <a16:rowId xmlns:a16="http://schemas.microsoft.com/office/drawing/2014/main" val="397980534"/>
                  </a:ext>
                </a:extLst>
              </a:tr>
              <a:tr h="162871">
                <a:tc>
                  <a:txBody>
                    <a:bodyPr/>
                    <a:lstStyle/>
                    <a:p>
                      <a:pPr algn="l" fontAlgn="b"/>
                      <a:r>
                        <a:rPr lang="en-US" sz="1000" u="none" strike="noStrike">
                          <a:effectLst/>
                        </a:rPr>
                        <a:t>Columbia Site</a:t>
                      </a:r>
                      <a:endParaRPr lang="en-US" sz="1000" b="0" i="0" u="none" strike="noStrike">
                        <a:solidFill>
                          <a:srgbClr val="000000"/>
                        </a:solidFill>
                        <a:effectLst/>
                        <a:latin typeface="Calibri" panose="020F0502020204030204" pitchFamily="34" charset="0"/>
                      </a:endParaRPr>
                    </a:p>
                  </a:txBody>
                  <a:tcPr marL="6735" marR="6735" marT="6735" marB="0" anchor="b"/>
                </a:tc>
                <a:tc>
                  <a:txBody>
                    <a:bodyPr/>
                    <a:lstStyle/>
                    <a:p>
                      <a:pPr algn="l" fontAlgn="b"/>
                      <a:r>
                        <a:rPr lang="en-US" sz="1000" u="none" strike="noStrike">
                          <a:effectLst/>
                        </a:rPr>
                        <a:t>Whitman</a:t>
                      </a:r>
                      <a:endParaRPr lang="en-US" sz="1000" b="0" i="0" u="none" strike="noStrike">
                        <a:solidFill>
                          <a:srgbClr val="000000"/>
                        </a:solidFill>
                        <a:effectLst/>
                        <a:latin typeface="Calibri" panose="020F0502020204030204" pitchFamily="34" charset="0"/>
                      </a:endParaRPr>
                    </a:p>
                  </a:txBody>
                  <a:tcPr marL="6735" marR="6735" marT="6735" marB="0" anchor="b"/>
                </a:tc>
                <a:extLst>
                  <a:ext uri="{0D108BD9-81ED-4DB2-BD59-A6C34878D82A}">
                    <a16:rowId xmlns:a16="http://schemas.microsoft.com/office/drawing/2014/main" val="511060376"/>
                  </a:ext>
                </a:extLst>
              </a:tr>
              <a:tr h="162871">
                <a:tc>
                  <a:txBody>
                    <a:bodyPr/>
                    <a:lstStyle/>
                    <a:p>
                      <a:pPr algn="l" fontAlgn="b"/>
                      <a:r>
                        <a:rPr lang="en-US" sz="1000" u="none" strike="noStrike">
                          <a:effectLst/>
                        </a:rPr>
                        <a:t>Creston</a:t>
                      </a:r>
                      <a:endParaRPr lang="en-US" sz="1000" b="0" i="0" u="none" strike="noStrike">
                        <a:solidFill>
                          <a:srgbClr val="000000"/>
                        </a:solidFill>
                        <a:effectLst/>
                        <a:latin typeface="Calibri" panose="020F0502020204030204" pitchFamily="34" charset="0"/>
                      </a:endParaRPr>
                    </a:p>
                  </a:txBody>
                  <a:tcPr marL="6735" marR="6735" marT="6735" marB="0" anchor="b"/>
                </a:tc>
                <a:tc>
                  <a:txBody>
                    <a:bodyPr/>
                    <a:lstStyle/>
                    <a:p>
                      <a:pPr algn="l" fontAlgn="b"/>
                      <a:r>
                        <a:rPr lang="en-US" sz="1000" u="none" strike="noStrike">
                          <a:effectLst/>
                        </a:rPr>
                        <a:t>Wilcox</a:t>
                      </a:r>
                      <a:endParaRPr lang="en-US" sz="1000" b="0" i="0" u="none" strike="noStrike">
                        <a:solidFill>
                          <a:srgbClr val="000000"/>
                        </a:solidFill>
                        <a:effectLst/>
                        <a:latin typeface="Calibri" panose="020F0502020204030204" pitchFamily="34" charset="0"/>
                      </a:endParaRPr>
                    </a:p>
                  </a:txBody>
                  <a:tcPr marL="6735" marR="6735" marT="6735" marB="0" anchor="b"/>
                </a:tc>
                <a:extLst>
                  <a:ext uri="{0D108BD9-81ED-4DB2-BD59-A6C34878D82A}">
                    <a16:rowId xmlns:a16="http://schemas.microsoft.com/office/drawing/2014/main" val="1562230046"/>
                  </a:ext>
                </a:extLst>
              </a:tr>
              <a:tr h="162871">
                <a:tc>
                  <a:txBody>
                    <a:bodyPr/>
                    <a:lstStyle/>
                    <a:p>
                      <a:pPr algn="l" fontAlgn="b"/>
                      <a:r>
                        <a:rPr lang="en-US" sz="1000" u="none" strike="noStrike">
                          <a:effectLst/>
                        </a:rPr>
                        <a:t>Duniway</a:t>
                      </a:r>
                      <a:endParaRPr lang="en-US" sz="1000" b="0" i="0" u="none" strike="noStrike">
                        <a:solidFill>
                          <a:srgbClr val="000000"/>
                        </a:solidFill>
                        <a:effectLst/>
                        <a:latin typeface="Calibri" panose="020F0502020204030204" pitchFamily="34" charset="0"/>
                      </a:endParaRPr>
                    </a:p>
                  </a:txBody>
                  <a:tcPr marL="6735" marR="6735" marT="6735" marB="0" anchor="b"/>
                </a:tc>
                <a:tc>
                  <a:txBody>
                    <a:bodyPr/>
                    <a:lstStyle/>
                    <a:p>
                      <a:pPr algn="l" fontAlgn="b"/>
                      <a:r>
                        <a:rPr lang="en-US" sz="1000" u="none" strike="noStrike">
                          <a:effectLst/>
                        </a:rPr>
                        <a:t>Woodmere</a:t>
                      </a:r>
                      <a:endParaRPr lang="en-US" sz="1000" b="0" i="0" u="none" strike="noStrike">
                        <a:solidFill>
                          <a:srgbClr val="000000"/>
                        </a:solidFill>
                        <a:effectLst/>
                        <a:latin typeface="Calibri" panose="020F0502020204030204" pitchFamily="34" charset="0"/>
                      </a:endParaRPr>
                    </a:p>
                  </a:txBody>
                  <a:tcPr marL="6735" marR="6735" marT="6735" marB="0" anchor="b"/>
                </a:tc>
                <a:extLst>
                  <a:ext uri="{0D108BD9-81ED-4DB2-BD59-A6C34878D82A}">
                    <a16:rowId xmlns:a16="http://schemas.microsoft.com/office/drawing/2014/main" val="741025870"/>
                  </a:ext>
                </a:extLst>
              </a:tr>
              <a:tr h="162871">
                <a:tc>
                  <a:txBody>
                    <a:bodyPr/>
                    <a:lstStyle/>
                    <a:p>
                      <a:pPr algn="l" fontAlgn="b"/>
                      <a:r>
                        <a:rPr lang="en-US" sz="1000" u="none" strike="noStrike">
                          <a:effectLst/>
                        </a:rPr>
                        <a:t>E Sylvan</a:t>
                      </a:r>
                      <a:endParaRPr lang="en-US" sz="1000" b="0" i="0" u="none" strike="noStrike">
                        <a:solidFill>
                          <a:srgbClr val="000000"/>
                        </a:solidFill>
                        <a:effectLst/>
                        <a:latin typeface="Calibri" panose="020F0502020204030204" pitchFamily="34" charset="0"/>
                      </a:endParaRPr>
                    </a:p>
                  </a:txBody>
                  <a:tcPr marL="6735" marR="6735" marT="6735" marB="0" anchor="b"/>
                </a:tc>
                <a:tc>
                  <a:txBody>
                    <a:bodyPr/>
                    <a:lstStyle/>
                    <a:p>
                      <a:pPr algn="l" fontAlgn="b"/>
                      <a:r>
                        <a:rPr lang="en-US" sz="1000" u="none" strike="noStrike">
                          <a:effectLst/>
                        </a:rPr>
                        <a:t>Woodstock</a:t>
                      </a:r>
                      <a:endParaRPr lang="en-US" sz="1000" b="0" i="0" u="none" strike="noStrike">
                        <a:solidFill>
                          <a:srgbClr val="000000"/>
                        </a:solidFill>
                        <a:effectLst/>
                        <a:latin typeface="Calibri" panose="020F0502020204030204" pitchFamily="34" charset="0"/>
                      </a:endParaRPr>
                    </a:p>
                  </a:txBody>
                  <a:tcPr marL="6735" marR="6735" marT="6735" marB="0" anchor="b"/>
                </a:tc>
                <a:extLst>
                  <a:ext uri="{0D108BD9-81ED-4DB2-BD59-A6C34878D82A}">
                    <a16:rowId xmlns:a16="http://schemas.microsoft.com/office/drawing/2014/main" val="2128523933"/>
                  </a:ext>
                </a:extLst>
              </a:tr>
              <a:tr h="162871">
                <a:tc>
                  <a:txBody>
                    <a:bodyPr/>
                    <a:lstStyle/>
                    <a:p>
                      <a:pPr algn="l" fontAlgn="b"/>
                      <a:r>
                        <a:rPr lang="en-US" sz="1000" u="none" strike="noStrike">
                          <a:effectLst/>
                        </a:rPr>
                        <a:t>Edwards</a:t>
                      </a:r>
                      <a:endParaRPr lang="en-US" sz="1000" b="0" i="0" u="none" strike="noStrike">
                        <a:solidFill>
                          <a:srgbClr val="000000"/>
                        </a:solidFill>
                        <a:effectLst/>
                        <a:latin typeface="Calibri" panose="020F0502020204030204" pitchFamily="34" charset="0"/>
                      </a:endParaRPr>
                    </a:p>
                  </a:txBody>
                  <a:tcPr marL="6735" marR="6735" marT="6735" marB="0" anchor="b"/>
                </a:tc>
                <a:tc>
                  <a:txBody>
                    <a:bodyPr/>
                    <a:lstStyle/>
                    <a:p>
                      <a:pPr algn="l" fontAlgn="b"/>
                      <a:r>
                        <a:rPr lang="en-US" sz="1000" u="none" strike="noStrike">
                          <a:effectLst/>
                        </a:rPr>
                        <a:t>Youngson</a:t>
                      </a:r>
                      <a:endParaRPr lang="en-US" sz="1000" b="0" i="0" u="none" strike="noStrike">
                        <a:solidFill>
                          <a:srgbClr val="000000"/>
                        </a:solidFill>
                        <a:effectLst/>
                        <a:latin typeface="Calibri" panose="020F0502020204030204" pitchFamily="34" charset="0"/>
                      </a:endParaRPr>
                    </a:p>
                  </a:txBody>
                  <a:tcPr marL="6735" marR="6735" marT="6735" marB="0" anchor="b"/>
                </a:tc>
                <a:extLst>
                  <a:ext uri="{0D108BD9-81ED-4DB2-BD59-A6C34878D82A}">
                    <a16:rowId xmlns:a16="http://schemas.microsoft.com/office/drawing/2014/main" val="2985052539"/>
                  </a:ext>
                </a:extLst>
              </a:tr>
              <a:tr h="162871">
                <a:tc>
                  <a:txBody>
                    <a:bodyPr/>
                    <a:lstStyle/>
                    <a:p>
                      <a:pPr algn="l" fontAlgn="b"/>
                      <a:r>
                        <a:rPr lang="en-US" sz="1000" u="none" strike="noStrike">
                          <a:effectLst/>
                        </a:rPr>
                        <a:t>George</a:t>
                      </a:r>
                      <a:endParaRPr lang="en-US" sz="1000" b="0" i="0" u="none" strike="noStrike">
                        <a:solidFill>
                          <a:srgbClr val="000000"/>
                        </a:solidFill>
                        <a:effectLst/>
                        <a:latin typeface="Calibri" panose="020F0502020204030204" pitchFamily="34" charset="0"/>
                      </a:endParaRPr>
                    </a:p>
                  </a:txBody>
                  <a:tcPr marL="6735" marR="6735" marT="6735" marB="0" anchor="b"/>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6735" marR="6735" marT="6735" marB="0" anchor="b"/>
                </a:tc>
                <a:extLst>
                  <a:ext uri="{0D108BD9-81ED-4DB2-BD59-A6C34878D82A}">
                    <a16:rowId xmlns:a16="http://schemas.microsoft.com/office/drawing/2014/main" val="214816216"/>
                  </a:ext>
                </a:extLst>
              </a:tr>
              <a:tr h="162871">
                <a:tc>
                  <a:txBody>
                    <a:bodyPr/>
                    <a:lstStyle/>
                    <a:p>
                      <a:pPr algn="l" fontAlgn="b"/>
                      <a:r>
                        <a:rPr lang="en-US" sz="1000" u="none" strike="noStrike">
                          <a:effectLst/>
                        </a:rPr>
                        <a:t>Glencoe</a:t>
                      </a:r>
                      <a:endParaRPr lang="en-US" sz="1000" b="0" i="0" u="none" strike="noStrike">
                        <a:solidFill>
                          <a:srgbClr val="000000"/>
                        </a:solidFill>
                        <a:effectLst/>
                        <a:latin typeface="Calibri" panose="020F0502020204030204" pitchFamily="34" charset="0"/>
                      </a:endParaRPr>
                    </a:p>
                  </a:txBody>
                  <a:tcPr marL="6735" marR="6735" marT="6735" marB="0" anchor="b"/>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6735" marR="6735" marT="6735" marB="0" anchor="b"/>
                </a:tc>
                <a:extLst>
                  <a:ext uri="{0D108BD9-81ED-4DB2-BD59-A6C34878D82A}">
                    <a16:rowId xmlns:a16="http://schemas.microsoft.com/office/drawing/2014/main" val="3093494373"/>
                  </a:ext>
                </a:extLst>
              </a:tr>
              <a:tr h="162871">
                <a:tc>
                  <a:txBody>
                    <a:bodyPr/>
                    <a:lstStyle/>
                    <a:p>
                      <a:pPr algn="l" fontAlgn="b"/>
                      <a:r>
                        <a:rPr lang="en-US" sz="1000" u="none" strike="noStrike">
                          <a:effectLst/>
                        </a:rPr>
                        <a:t>Hayhurst</a:t>
                      </a:r>
                      <a:endParaRPr lang="en-US" sz="1000" b="0" i="0" u="none" strike="noStrike">
                        <a:solidFill>
                          <a:srgbClr val="000000"/>
                        </a:solidFill>
                        <a:effectLst/>
                        <a:latin typeface="Calibri" panose="020F0502020204030204" pitchFamily="34" charset="0"/>
                      </a:endParaRPr>
                    </a:p>
                  </a:txBody>
                  <a:tcPr marL="6735" marR="6735" marT="6735" marB="0" anchor="b"/>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6735" marR="6735" marT="6735" marB="0" anchor="b"/>
                </a:tc>
                <a:extLst>
                  <a:ext uri="{0D108BD9-81ED-4DB2-BD59-A6C34878D82A}">
                    <a16:rowId xmlns:a16="http://schemas.microsoft.com/office/drawing/2014/main" val="534808009"/>
                  </a:ext>
                </a:extLst>
              </a:tr>
              <a:tr h="162871">
                <a:tc>
                  <a:txBody>
                    <a:bodyPr/>
                    <a:lstStyle/>
                    <a:p>
                      <a:pPr algn="l" fontAlgn="b"/>
                      <a:r>
                        <a:rPr lang="en-US" sz="1000" u="none" strike="noStrike">
                          <a:effectLst/>
                        </a:rPr>
                        <a:t>Holladay</a:t>
                      </a:r>
                      <a:endParaRPr lang="en-US" sz="1000" b="0" i="0" u="none" strike="noStrike">
                        <a:solidFill>
                          <a:srgbClr val="000000"/>
                        </a:solidFill>
                        <a:effectLst/>
                        <a:latin typeface="Calibri" panose="020F0502020204030204" pitchFamily="34" charset="0"/>
                      </a:endParaRPr>
                    </a:p>
                  </a:txBody>
                  <a:tcPr marL="6735" marR="6735" marT="6735" marB="0" anchor="b"/>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6735" marR="6735" marT="6735" marB="0" anchor="b"/>
                </a:tc>
                <a:extLst>
                  <a:ext uri="{0D108BD9-81ED-4DB2-BD59-A6C34878D82A}">
                    <a16:rowId xmlns:a16="http://schemas.microsoft.com/office/drawing/2014/main" val="1033179373"/>
                  </a:ext>
                </a:extLst>
              </a:tr>
              <a:tr h="162871">
                <a:tc>
                  <a:txBody>
                    <a:bodyPr/>
                    <a:lstStyle/>
                    <a:p>
                      <a:pPr algn="l" fontAlgn="b"/>
                      <a:r>
                        <a:rPr lang="en-US" sz="1000" u="none" strike="noStrike">
                          <a:effectLst/>
                        </a:rPr>
                        <a:t>Hollyrood</a:t>
                      </a:r>
                      <a:endParaRPr lang="en-US" sz="1000" b="0" i="0" u="none" strike="noStrike">
                        <a:solidFill>
                          <a:srgbClr val="000000"/>
                        </a:solidFill>
                        <a:effectLst/>
                        <a:latin typeface="Calibri" panose="020F0502020204030204" pitchFamily="34" charset="0"/>
                      </a:endParaRPr>
                    </a:p>
                  </a:txBody>
                  <a:tcPr marL="6735" marR="6735" marT="6735" marB="0" anchor="b"/>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6735" marR="6735" marT="6735" marB="0" anchor="b"/>
                </a:tc>
                <a:extLst>
                  <a:ext uri="{0D108BD9-81ED-4DB2-BD59-A6C34878D82A}">
                    <a16:rowId xmlns:a16="http://schemas.microsoft.com/office/drawing/2014/main" val="3530595524"/>
                  </a:ext>
                </a:extLst>
              </a:tr>
              <a:tr h="162871">
                <a:tc>
                  <a:txBody>
                    <a:bodyPr/>
                    <a:lstStyle/>
                    <a:p>
                      <a:pPr algn="l" fontAlgn="b"/>
                      <a:r>
                        <a:rPr lang="en-US" sz="1000" u="none" strike="noStrike">
                          <a:effectLst/>
                        </a:rPr>
                        <a:t>Humboldt</a:t>
                      </a:r>
                      <a:endParaRPr lang="en-US" sz="1000" b="0" i="0" u="none" strike="noStrike">
                        <a:solidFill>
                          <a:srgbClr val="000000"/>
                        </a:solidFill>
                        <a:effectLst/>
                        <a:latin typeface="Calibri" panose="020F0502020204030204" pitchFamily="34" charset="0"/>
                      </a:endParaRPr>
                    </a:p>
                  </a:txBody>
                  <a:tcPr marL="6735" marR="6735" marT="6735" marB="0" anchor="b"/>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6735" marR="6735" marT="6735" marB="0" anchor="b"/>
                </a:tc>
                <a:extLst>
                  <a:ext uri="{0D108BD9-81ED-4DB2-BD59-A6C34878D82A}">
                    <a16:rowId xmlns:a16="http://schemas.microsoft.com/office/drawing/2014/main" val="2024129867"/>
                  </a:ext>
                </a:extLst>
              </a:tr>
              <a:tr h="162871">
                <a:tc>
                  <a:txBody>
                    <a:bodyPr/>
                    <a:lstStyle/>
                    <a:p>
                      <a:pPr algn="l" fontAlgn="b"/>
                      <a:r>
                        <a:rPr lang="en-US" sz="1000" u="none" strike="noStrike">
                          <a:effectLst/>
                        </a:rPr>
                        <a:t>Kelly</a:t>
                      </a:r>
                      <a:endParaRPr lang="en-US" sz="1000" b="0" i="0" u="none" strike="noStrike">
                        <a:solidFill>
                          <a:srgbClr val="000000"/>
                        </a:solidFill>
                        <a:effectLst/>
                        <a:latin typeface="Calibri" panose="020F0502020204030204" pitchFamily="34" charset="0"/>
                      </a:endParaRPr>
                    </a:p>
                  </a:txBody>
                  <a:tcPr marL="6735" marR="6735" marT="6735" marB="0" anchor="b"/>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6735" marR="6735" marT="6735" marB="0" anchor="b"/>
                </a:tc>
                <a:extLst>
                  <a:ext uri="{0D108BD9-81ED-4DB2-BD59-A6C34878D82A}">
                    <a16:rowId xmlns:a16="http://schemas.microsoft.com/office/drawing/2014/main" val="1029866714"/>
                  </a:ext>
                </a:extLst>
              </a:tr>
              <a:tr h="162871">
                <a:tc>
                  <a:txBody>
                    <a:bodyPr/>
                    <a:lstStyle/>
                    <a:p>
                      <a:pPr algn="l" fontAlgn="b"/>
                      <a:r>
                        <a:rPr lang="en-US" sz="1000" u="none" strike="noStrike">
                          <a:effectLst/>
                        </a:rPr>
                        <a:t>Kelly Center (Annex)</a:t>
                      </a:r>
                      <a:endParaRPr lang="en-US" sz="1000" b="0" i="0" u="none" strike="noStrike">
                        <a:solidFill>
                          <a:srgbClr val="000000"/>
                        </a:solidFill>
                        <a:effectLst/>
                        <a:latin typeface="Calibri" panose="020F0502020204030204" pitchFamily="34" charset="0"/>
                      </a:endParaRPr>
                    </a:p>
                  </a:txBody>
                  <a:tcPr marL="6735" marR="6735" marT="6735" marB="0" anchor="b"/>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6735" marR="6735" marT="6735" marB="0" anchor="b"/>
                </a:tc>
                <a:extLst>
                  <a:ext uri="{0D108BD9-81ED-4DB2-BD59-A6C34878D82A}">
                    <a16:rowId xmlns:a16="http://schemas.microsoft.com/office/drawing/2014/main" val="217436538"/>
                  </a:ext>
                </a:extLst>
              </a:tr>
              <a:tr h="162871">
                <a:tc>
                  <a:txBody>
                    <a:bodyPr/>
                    <a:lstStyle/>
                    <a:p>
                      <a:pPr algn="l" fontAlgn="b"/>
                      <a:r>
                        <a:rPr lang="en-US" sz="1000" u="none" strike="noStrike">
                          <a:effectLst/>
                        </a:rPr>
                        <a:t>Laurelhurst</a:t>
                      </a:r>
                      <a:endParaRPr lang="en-US" sz="1000" b="0" i="0" u="none" strike="noStrike">
                        <a:solidFill>
                          <a:srgbClr val="000000"/>
                        </a:solidFill>
                        <a:effectLst/>
                        <a:latin typeface="Calibri" panose="020F0502020204030204" pitchFamily="34" charset="0"/>
                      </a:endParaRPr>
                    </a:p>
                  </a:txBody>
                  <a:tcPr marL="6735" marR="6735" marT="6735" marB="0" anchor="b"/>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6735" marR="6735" marT="6735" marB="0" anchor="b"/>
                </a:tc>
                <a:extLst>
                  <a:ext uri="{0D108BD9-81ED-4DB2-BD59-A6C34878D82A}">
                    <a16:rowId xmlns:a16="http://schemas.microsoft.com/office/drawing/2014/main" val="3414890420"/>
                  </a:ext>
                </a:extLst>
              </a:tr>
              <a:tr h="162871">
                <a:tc>
                  <a:txBody>
                    <a:bodyPr/>
                    <a:lstStyle/>
                    <a:p>
                      <a:pPr algn="l" fontAlgn="b"/>
                      <a:r>
                        <a:rPr lang="en-US" sz="1000" u="none" strike="noStrike">
                          <a:effectLst/>
                        </a:rPr>
                        <a:t>Lewis</a:t>
                      </a:r>
                      <a:endParaRPr lang="en-US" sz="1000" b="0" i="0" u="none" strike="noStrike">
                        <a:solidFill>
                          <a:srgbClr val="000000"/>
                        </a:solidFill>
                        <a:effectLst/>
                        <a:latin typeface="Calibri" panose="020F0502020204030204" pitchFamily="34" charset="0"/>
                      </a:endParaRPr>
                    </a:p>
                  </a:txBody>
                  <a:tcPr marL="6735" marR="6735" marT="6735" marB="0" anchor="b"/>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6735" marR="6735" marT="6735" marB="0" anchor="b"/>
                </a:tc>
                <a:extLst>
                  <a:ext uri="{0D108BD9-81ED-4DB2-BD59-A6C34878D82A}">
                    <a16:rowId xmlns:a16="http://schemas.microsoft.com/office/drawing/2014/main" val="1093424870"/>
                  </a:ext>
                </a:extLst>
              </a:tr>
            </a:tbl>
          </a:graphicData>
        </a:graphic>
      </p:graphicFrame>
      <p:graphicFrame>
        <p:nvGraphicFramePr>
          <p:cNvPr id="9" name="Table 8"/>
          <p:cNvGraphicFramePr>
            <a:graphicFrameLocks noGrp="1"/>
          </p:cNvGraphicFramePr>
          <p:nvPr>
            <p:extLst/>
          </p:nvPr>
        </p:nvGraphicFramePr>
        <p:xfrm>
          <a:off x="7822185" y="1341119"/>
          <a:ext cx="1765300" cy="1036320"/>
        </p:xfrm>
        <a:graphic>
          <a:graphicData uri="http://schemas.openxmlformats.org/drawingml/2006/table">
            <a:tbl>
              <a:tblPr>
                <a:tableStyleId>{5C22544A-7EE6-4342-B048-85BDC9FD1C3A}</a:tableStyleId>
              </a:tblPr>
              <a:tblGrid>
                <a:gridCol w="1765300">
                  <a:extLst>
                    <a:ext uri="{9D8B030D-6E8A-4147-A177-3AD203B41FA5}">
                      <a16:colId xmlns:a16="http://schemas.microsoft.com/office/drawing/2014/main" val="2171088939"/>
                    </a:ext>
                  </a:extLst>
                </a:gridCol>
              </a:tblGrid>
              <a:tr h="322629">
                <a:tc>
                  <a:txBody>
                    <a:bodyPr/>
                    <a:lstStyle/>
                    <a:p>
                      <a:pPr algn="l" fontAlgn="b"/>
                      <a:r>
                        <a:rPr lang="en-US" sz="1600" b="1" u="none" strike="noStrike" dirty="0">
                          <a:effectLst/>
                        </a:rPr>
                        <a:t>Group 1</a:t>
                      </a:r>
                      <a:endParaRPr lang="en-US" sz="1600" b="1"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898051419"/>
                  </a:ext>
                </a:extLst>
              </a:tr>
              <a:tr h="244415">
                <a:tc>
                  <a:txBody>
                    <a:bodyPr/>
                    <a:lstStyle/>
                    <a:p>
                      <a:pPr algn="l" fontAlgn="b"/>
                      <a:r>
                        <a:rPr lang="en-US" sz="1200" b="1" u="none" strike="noStrike" dirty="0" smtClean="0">
                          <a:effectLst/>
                        </a:rPr>
                        <a:t>Complete</a:t>
                      </a:r>
                      <a:endParaRPr lang="en-US" sz="1200" b="1"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236120192"/>
                  </a:ext>
                </a:extLst>
              </a:tr>
              <a:tr h="234638">
                <a:tc>
                  <a:txBody>
                    <a:bodyPr/>
                    <a:lstStyle/>
                    <a:p>
                      <a:pPr algn="l" fontAlgn="b"/>
                      <a:r>
                        <a:rPr lang="en-US" sz="1100" u="none" strike="noStrike">
                          <a:effectLst/>
                        </a:rPr>
                        <a:t>Creston Annex</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223206077"/>
                  </a:ext>
                </a:extLst>
              </a:tr>
              <a:tr h="234638">
                <a:tc>
                  <a:txBody>
                    <a:bodyPr/>
                    <a:lstStyle/>
                    <a:p>
                      <a:pPr algn="l" fontAlgn="b"/>
                      <a:r>
                        <a:rPr lang="en-US" sz="1100" u="none" strike="noStrike" dirty="0">
                          <a:effectLst/>
                        </a:rPr>
                        <a:t>Rice</a:t>
                      </a:r>
                      <a:endParaRPr lang="en-US" sz="11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928205447"/>
                  </a:ext>
                </a:extLst>
              </a:tr>
            </a:tbl>
          </a:graphicData>
        </a:graphic>
      </p:graphicFrame>
      <p:graphicFrame>
        <p:nvGraphicFramePr>
          <p:cNvPr id="10" name="Table 9"/>
          <p:cNvGraphicFramePr>
            <a:graphicFrameLocks noGrp="1"/>
          </p:cNvGraphicFramePr>
          <p:nvPr>
            <p:extLst/>
          </p:nvPr>
        </p:nvGraphicFramePr>
        <p:xfrm>
          <a:off x="7822185" y="2550153"/>
          <a:ext cx="1765300" cy="4013206"/>
        </p:xfrm>
        <a:graphic>
          <a:graphicData uri="http://schemas.openxmlformats.org/drawingml/2006/table">
            <a:tbl>
              <a:tblPr>
                <a:tableStyleId>{5C22544A-7EE6-4342-B048-85BDC9FD1C3A}</a:tableStyleId>
              </a:tblPr>
              <a:tblGrid>
                <a:gridCol w="1765300">
                  <a:extLst>
                    <a:ext uri="{9D8B030D-6E8A-4147-A177-3AD203B41FA5}">
                      <a16:colId xmlns:a16="http://schemas.microsoft.com/office/drawing/2014/main" val="1884062669"/>
                    </a:ext>
                  </a:extLst>
                </a:gridCol>
              </a:tblGrid>
              <a:tr h="257658">
                <a:tc>
                  <a:txBody>
                    <a:bodyPr/>
                    <a:lstStyle/>
                    <a:p>
                      <a:pPr algn="l" fontAlgn="b"/>
                      <a:r>
                        <a:rPr lang="en-US" sz="1600" b="1" u="none" strike="noStrike" dirty="0">
                          <a:effectLst/>
                        </a:rPr>
                        <a:t>Group 2</a:t>
                      </a:r>
                      <a:endParaRPr lang="en-US" sz="1600" b="1"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271620688"/>
                  </a:ext>
                </a:extLst>
              </a:tr>
              <a:tr h="195195">
                <a:tc>
                  <a:txBody>
                    <a:bodyPr/>
                    <a:lstStyle/>
                    <a:p>
                      <a:pPr algn="l" fontAlgn="b"/>
                      <a:r>
                        <a:rPr lang="en-US" sz="1200" b="1" u="none" strike="noStrike" dirty="0">
                          <a:effectLst/>
                        </a:rPr>
                        <a:t>In Planning</a:t>
                      </a:r>
                      <a:endParaRPr lang="en-US" sz="1200" b="1"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013764905"/>
                  </a:ext>
                </a:extLst>
              </a:tr>
              <a:tr h="187387">
                <a:tc>
                  <a:txBody>
                    <a:bodyPr/>
                    <a:lstStyle/>
                    <a:p>
                      <a:pPr algn="l" fontAlgn="b"/>
                      <a:r>
                        <a:rPr lang="en-US" sz="1100" u="none" strike="noStrike">
                          <a:effectLst/>
                        </a:rPr>
                        <a:t>Ainsworth Annex</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878909632"/>
                  </a:ext>
                </a:extLst>
              </a:tr>
              <a:tr h="187387">
                <a:tc>
                  <a:txBody>
                    <a:bodyPr/>
                    <a:lstStyle/>
                    <a:p>
                      <a:pPr algn="l" fontAlgn="b"/>
                      <a:r>
                        <a:rPr lang="en-US" sz="1100" u="none" strike="noStrike" dirty="0">
                          <a:effectLst/>
                        </a:rPr>
                        <a:t>Applegate</a:t>
                      </a:r>
                      <a:endParaRPr lang="en-US" sz="11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799081429"/>
                  </a:ext>
                </a:extLst>
              </a:tr>
              <a:tr h="187387">
                <a:tc>
                  <a:txBody>
                    <a:bodyPr/>
                    <a:lstStyle/>
                    <a:p>
                      <a:pPr algn="l" fontAlgn="b"/>
                      <a:r>
                        <a:rPr lang="en-US" sz="1100" u="none" strike="noStrike">
                          <a:effectLst/>
                        </a:rPr>
                        <a:t>Astor</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182657732"/>
                  </a:ext>
                </a:extLst>
              </a:tr>
              <a:tr h="187387">
                <a:tc>
                  <a:txBody>
                    <a:bodyPr/>
                    <a:lstStyle/>
                    <a:p>
                      <a:pPr algn="l" fontAlgn="b"/>
                      <a:r>
                        <a:rPr lang="en-US" sz="1100" u="none" strike="noStrike">
                          <a:effectLst/>
                        </a:rPr>
                        <a:t>Atkinson</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35149760"/>
                  </a:ext>
                </a:extLst>
              </a:tr>
              <a:tr h="187387">
                <a:tc>
                  <a:txBody>
                    <a:bodyPr/>
                    <a:lstStyle/>
                    <a:p>
                      <a:pPr algn="l" fontAlgn="b"/>
                      <a:r>
                        <a:rPr lang="en-US" sz="1100" u="none" strike="noStrike">
                          <a:effectLst/>
                        </a:rPr>
                        <a:t>Forest Park</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4210760721"/>
                  </a:ext>
                </a:extLst>
              </a:tr>
              <a:tr h="187387">
                <a:tc>
                  <a:txBody>
                    <a:bodyPr/>
                    <a:lstStyle/>
                    <a:p>
                      <a:pPr algn="l" fontAlgn="b"/>
                      <a:r>
                        <a:rPr lang="en-US" sz="1100" u="none" strike="noStrike">
                          <a:effectLst/>
                        </a:rPr>
                        <a:t>Green Thumb</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158383781"/>
                  </a:ext>
                </a:extLst>
              </a:tr>
              <a:tr h="187387">
                <a:tc>
                  <a:txBody>
                    <a:bodyPr/>
                    <a:lstStyle/>
                    <a:p>
                      <a:pPr algn="l" fontAlgn="b"/>
                      <a:r>
                        <a:rPr lang="en-US" sz="1100" u="none" strike="noStrike">
                          <a:effectLst/>
                        </a:rPr>
                        <a:t>KBPS</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900410581"/>
                  </a:ext>
                </a:extLst>
              </a:tr>
              <a:tr h="187387">
                <a:tc>
                  <a:txBody>
                    <a:bodyPr/>
                    <a:lstStyle/>
                    <a:p>
                      <a:pPr algn="l" fontAlgn="b"/>
                      <a:r>
                        <a:rPr lang="en-US" sz="1100" u="none" strike="noStrike">
                          <a:effectLst/>
                        </a:rPr>
                        <a:t>Kenton</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242360561"/>
                  </a:ext>
                </a:extLst>
              </a:tr>
              <a:tr h="187387">
                <a:tc>
                  <a:txBody>
                    <a:bodyPr/>
                    <a:lstStyle/>
                    <a:p>
                      <a:pPr algn="l" fontAlgn="b"/>
                      <a:r>
                        <a:rPr lang="en-US" sz="1100" u="none" strike="noStrike">
                          <a:effectLst/>
                        </a:rPr>
                        <a:t>King</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026534308"/>
                  </a:ext>
                </a:extLst>
              </a:tr>
              <a:tr h="187387">
                <a:tc>
                  <a:txBody>
                    <a:bodyPr/>
                    <a:lstStyle/>
                    <a:p>
                      <a:pPr algn="l" fontAlgn="b"/>
                      <a:r>
                        <a:rPr lang="en-US" sz="1100" u="none" strike="noStrike">
                          <a:effectLst/>
                        </a:rPr>
                        <a:t>Lent</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213068269"/>
                  </a:ext>
                </a:extLst>
              </a:tr>
              <a:tr h="187387">
                <a:tc>
                  <a:txBody>
                    <a:bodyPr/>
                    <a:lstStyle/>
                    <a:p>
                      <a:pPr algn="l" fontAlgn="b"/>
                      <a:r>
                        <a:rPr lang="en-US" sz="1100" u="none" strike="noStrike">
                          <a:effectLst/>
                        </a:rPr>
                        <a:t>Maplewood</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957399292"/>
                  </a:ext>
                </a:extLst>
              </a:tr>
              <a:tr h="187387">
                <a:tc>
                  <a:txBody>
                    <a:bodyPr/>
                    <a:lstStyle/>
                    <a:p>
                      <a:pPr algn="l" fontAlgn="b"/>
                      <a:r>
                        <a:rPr lang="en-US" sz="1100" u="none" strike="noStrike">
                          <a:effectLst/>
                        </a:rPr>
                        <a:t>Markham</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028830295"/>
                  </a:ext>
                </a:extLst>
              </a:tr>
              <a:tr h="187387">
                <a:tc>
                  <a:txBody>
                    <a:bodyPr/>
                    <a:lstStyle/>
                    <a:p>
                      <a:pPr algn="l" fontAlgn="b"/>
                      <a:r>
                        <a:rPr lang="en-US" sz="1100" u="none" strike="noStrike">
                          <a:effectLst/>
                        </a:rPr>
                        <a:t>Meek</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758062400"/>
                  </a:ext>
                </a:extLst>
              </a:tr>
              <a:tr h="187387">
                <a:tc>
                  <a:txBody>
                    <a:bodyPr/>
                    <a:lstStyle/>
                    <a:p>
                      <a:pPr algn="l" fontAlgn="b"/>
                      <a:r>
                        <a:rPr lang="en-US" sz="1100" u="none" strike="noStrike">
                          <a:effectLst/>
                        </a:rPr>
                        <a:t>Monroe / DaVinci</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421618374"/>
                  </a:ext>
                </a:extLst>
              </a:tr>
              <a:tr h="187387">
                <a:tc>
                  <a:txBody>
                    <a:bodyPr/>
                    <a:lstStyle/>
                    <a:p>
                      <a:pPr algn="l" fontAlgn="b"/>
                      <a:r>
                        <a:rPr lang="en-US" sz="1100" u="none" strike="noStrike">
                          <a:effectLst/>
                        </a:rPr>
                        <a:t>Richmond</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547166191"/>
                  </a:ext>
                </a:extLst>
              </a:tr>
              <a:tr h="187387">
                <a:tc>
                  <a:txBody>
                    <a:bodyPr/>
                    <a:lstStyle/>
                    <a:p>
                      <a:pPr algn="l" fontAlgn="b"/>
                      <a:r>
                        <a:rPr lang="en-US" sz="1100" u="none" strike="noStrike">
                          <a:effectLst/>
                        </a:rPr>
                        <a:t>Rigler</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611802543"/>
                  </a:ext>
                </a:extLst>
              </a:tr>
              <a:tr h="187387">
                <a:tc>
                  <a:txBody>
                    <a:bodyPr/>
                    <a:lstStyle/>
                    <a:p>
                      <a:pPr algn="l" fontAlgn="b"/>
                      <a:r>
                        <a:rPr lang="en-US" sz="1100" u="none" strike="noStrike">
                          <a:effectLst/>
                        </a:rPr>
                        <a:t>Sabin</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223675973"/>
                  </a:ext>
                </a:extLst>
              </a:tr>
              <a:tr h="187387">
                <a:tc>
                  <a:txBody>
                    <a:bodyPr/>
                    <a:lstStyle/>
                    <a:p>
                      <a:pPr algn="l" fontAlgn="b"/>
                      <a:r>
                        <a:rPr lang="en-US" sz="1100" u="none" strike="noStrike">
                          <a:effectLst/>
                        </a:rPr>
                        <a:t>Stephenson</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590977329"/>
                  </a:ext>
                </a:extLst>
              </a:tr>
              <a:tr h="187387">
                <a:tc>
                  <a:txBody>
                    <a:bodyPr/>
                    <a:lstStyle/>
                    <a:p>
                      <a:pPr algn="l" fontAlgn="b"/>
                      <a:r>
                        <a:rPr lang="en-US" sz="1100" u="none" strike="noStrike" dirty="0">
                          <a:effectLst/>
                        </a:rPr>
                        <a:t>Vernon</a:t>
                      </a:r>
                      <a:endParaRPr lang="en-US" sz="11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44909951"/>
                  </a:ext>
                </a:extLst>
              </a:tr>
            </a:tbl>
          </a:graphicData>
        </a:graphic>
      </p:graphicFrame>
      <p:sp>
        <p:nvSpPr>
          <p:cNvPr id="3" name="Slide Number Placeholder 2"/>
          <p:cNvSpPr>
            <a:spLocks noGrp="1"/>
          </p:cNvSpPr>
          <p:nvPr>
            <p:ph type="sldNum" sz="quarter" idx="12"/>
          </p:nvPr>
        </p:nvSpPr>
        <p:spPr/>
        <p:txBody>
          <a:bodyPr/>
          <a:lstStyle/>
          <a:p>
            <a:fld id="{2A013F82-EE5E-44EE-A61D-E31C6657F26F}" type="slidenum">
              <a:rPr lang="en-US" smtClean="0"/>
              <a:pPr/>
              <a:t>18</a:t>
            </a:fld>
            <a:endParaRPr lang="en-US"/>
          </a:p>
        </p:txBody>
      </p:sp>
    </p:spTree>
    <p:extLst>
      <p:ext uri="{BB962C8B-B14F-4D97-AF65-F5344CB8AC3E}">
        <p14:creationId xmlns:p14="http://schemas.microsoft.com/office/powerpoint/2010/main" val="25285746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2" y="990600"/>
            <a:ext cx="9144001" cy="500743"/>
          </a:xfrm>
        </p:spPr>
        <p:txBody>
          <a:bodyPr>
            <a:noAutofit/>
          </a:bodyPr>
          <a:lstStyle/>
          <a:p>
            <a:pPr algn="ctr"/>
            <a:r>
              <a:rPr lang="en-US" sz="2800" b="1" dirty="0">
                <a:latin typeface="+mn-lt"/>
              </a:rPr>
              <a:t>Fire Sprinkler </a:t>
            </a:r>
            <a:r>
              <a:rPr lang="en-US" sz="2800" b="1" dirty="0" smtClean="0">
                <a:latin typeface="+mn-lt"/>
              </a:rPr>
              <a:t>Systems:</a:t>
            </a:r>
            <a:endParaRPr lang="en-US" sz="2800" b="1" dirty="0">
              <a:latin typeface="+mn-lt"/>
            </a:endParaRPr>
          </a:p>
        </p:txBody>
      </p:sp>
      <p:sp>
        <p:nvSpPr>
          <p:cNvPr id="3" name="Content Placeholder 2"/>
          <p:cNvSpPr>
            <a:spLocks noGrp="1"/>
          </p:cNvSpPr>
          <p:nvPr>
            <p:ph idx="1"/>
          </p:nvPr>
        </p:nvSpPr>
        <p:spPr>
          <a:xfrm rot="10800000" flipV="1">
            <a:off x="1522408" y="1491343"/>
            <a:ext cx="9134391" cy="4201569"/>
          </a:xfrm>
        </p:spPr>
        <p:txBody>
          <a:bodyPr>
            <a:normAutofit lnSpcReduction="10000"/>
          </a:bodyPr>
          <a:lstStyle/>
          <a:p>
            <a:r>
              <a:rPr lang="en-US" sz="1800" dirty="0"/>
              <a:t>Starting Fall, 2017</a:t>
            </a:r>
          </a:p>
          <a:p>
            <a:pPr lvl="1"/>
            <a:r>
              <a:rPr lang="en-US" sz="1800" dirty="0"/>
              <a:t>Prioritization: prioritization of the schools with the highest ranking, between 3 and 4, on a scale of 0 to </a:t>
            </a:r>
            <a:r>
              <a:rPr lang="en-US" sz="1800" dirty="0" smtClean="0"/>
              <a:t>4</a:t>
            </a:r>
          </a:p>
          <a:p>
            <a:pPr marL="231775" lvl="1" indent="0">
              <a:buNone/>
            </a:pPr>
            <a:endParaRPr lang="en-US" sz="1800" dirty="0">
              <a:latin typeface="Calibri Light" panose="020F0302020204030204" pitchFamily="34" charset="0"/>
            </a:endParaRPr>
          </a:p>
          <a:p>
            <a:pPr marL="285750" lvl="0" indent="-285750" defTabSz="457200">
              <a:lnSpc>
                <a:spcPct val="100000"/>
              </a:lnSpc>
              <a:spcBef>
                <a:spcPts val="0"/>
              </a:spcBef>
              <a:buClrTx/>
              <a:buSzTx/>
              <a:buFont typeface="Courier New" panose="02070309020205020404" pitchFamily="49" charset="0"/>
              <a:buChar char="o"/>
            </a:pPr>
            <a:r>
              <a:rPr lang="en-US" sz="1700" dirty="0" smtClean="0">
                <a:solidFill>
                  <a:prstClr val="black"/>
                </a:solidFill>
              </a:rPr>
              <a:t>Applegate												</a:t>
            </a:r>
            <a:endParaRPr lang="en-US" sz="1700" dirty="0">
              <a:solidFill>
                <a:prstClr val="black"/>
              </a:solidFill>
            </a:endParaRPr>
          </a:p>
          <a:p>
            <a:pPr marL="285750" lvl="0" indent="-285750" defTabSz="457200">
              <a:lnSpc>
                <a:spcPct val="100000"/>
              </a:lnSpc>
              <a:spcBef>
                <a:spcPts val="0"/>
              </a:spcBef>
              <a:buClrTx/>
              <a:buSzTx/>
              <a:buFont typeface="Courier New" panose="02070309020205020404" pitchFamily="49" charset="0"/>
              <a:buChar char="o"/>
            </a:pPr>
            <a:r>
              <a:rPr lang="en-US" sz="1700" dirty="0">
                <a:solidFill>
                  <a:prstClr val="black"/>
                </a:solidFill>
              </a:rPr>
              <a:t>Astor</a:t>
            </a:r>
          </a:p>
          <a:p>
            <a:pPr marL="285750" lvl="0" indent="-285750" defTabSz="457200">
              <a:lnSpc>
                <a:spcPct val="100000"/>
              </a:lnSpc>
              <a:spcBef>
                <a:spcPts val="0"/>
              </a:spcBef>
              <a:buClrTx/>
              <a:buSzTx/>
              <a:buFont typeface="Courier New" panose="02070309020205020404" pitchFamily="49" charset="0"/>
              <a:buChar char="o"/>
            </a:pPr>
            <a:r>
              <a:rPr lang="en-US" sz="1700" dirty="0">
                <a:solidFill>
                  <a:prstClr val="black"/>
                </a:solidFill>
              </a:rPr>
              <a:t>Atkinson</a:t>
            </a:r>
          </a:p>
          <a:p>
            <a:pPr marL="285750" lvl="0" indent="-285750" defTabSz="457200">
              <a:lnSpc>
                <a:spcPct val="100000"/>
              </a:lnSpc>
              <a:spcBef>
                <a:spcPts val="0"/>
              </a:spcBef>
              <a:buClrTx/>
              <a:buSzTx/>
              <a:buFont typeface="Courier New" panose="02070309020205020404" pitchFamily="49" charset="0"/>
              <a:buChar char="o"/>
            </a:pPr>
            <a:r>
              <a:rPr lang="en-US" sz="1700" dirty="0">
                <a:solidFill>
                  <a:prstClr val="black"/>
                </a:solidFill>
              </a:rPr>
              <a:t>Bridger</a:t>
            </a:r>
          </a:p>
          <a:p>
            <a:pPr marL="285750" lvl="0" indent="-285750" defTabSz="457200">
              <a:lnSpc>
                <a:spcPct val="100000"/>
              </a:lnSpc>
              <a:spcBef>
                <a:spcPts val="0"/>
              </a:spcBef>
              <a:buClrTx/>
              <a:buSzTx/>
              <a:buFont typeface="Courier New" panose="02070309020205020404" pitchFamily="49" charset="0"/>
              <a:buChar char="o"/>
            </a:pPr>
            <a:r>
              <a:rPr lang="en-US" sz="1700" dirty="0" err="1">
                <a:solidFill>
                  <a:prstClr val="black"/>
                </a:solidFill>
              </a:rPr>
              <a:t>Bridlemile</a:t>
            </a:r>
            <a:endParaRPr lang="en-US" sz="1700" dirty="0">
              <a:solidFill>
                <a:prstClr val="black"/>
              </a:solidFill>
            </a:endParaRPr>
          </a:p>
          <a:p>
            <a:pPr marL="285750" lvl="0" indent="-285750" defTabSz="457200">
              <a:lnSpc>
                <a:spcPct val="100000"/>
              </a:lnSpc>
              <a:spcBef>
                <a:spcPts val="0"/>
              </a:spcBef>
              <a:buClrTx/>
              <a:buSzTx/>
              <a:buFont typeface="Courier New" panose="02070309020205020404" pitchFamily="49" charset="0"/>
              <a:buChar char="o"/>
            </a:pPr>
            <a:r>
              <a:rPr lang="en-US" sz="1700" dirty="0">
                <a:solidFill>
                  <a:prstClr val="black"/>
                </a:solidFill>
              </a:rPr>
              <a:t>Capitol Hill</a:t>
            </a:r>
          </a:p>
          <a:p>
            <a:pPr marL="285750" lvl="0" indent="-285750" defTabSz="457200">
              <a:lnSpc>
                <a:spcPct val="100000"/>
              </a:lnSpc>
              <a:spcBef>
                <a:spcPts val="0"/>
              </a:spcBef>
              <a:buClrTx/>
              <a:buSzTx/>
              <a:buFont typeface="Courier New" panose="02070309020205020404" pitchFamily="49" charset="0"/>
              <a:buChar char="o"/>
            </a:pPr>
            <a:r>
              <a:rPr lang="en-US" sz="1700" dirty="0">
                <a:solidFill>
                  <a:prstClr val="black"/>
                </a:solidFill>
              </a:rPr>
              <a:t>Chief Joseph</a:t>
            </a:r>
          </a:p>
          <a:p>
            <a:pPr marL="285750" lvl="0" indent="-285750" defTabSz="457200">
              <a:lnSpc>
                <a:spcPct val="100000"/>
              </a:lnSpc>
              <a:spcBef>
                <a:spcPts val="0"/>
              </a:spcBef>
              <a:buClrTx/>
              <a:buSzTx/>
              <a:buFont typeface="Courier New" panose="02070309020205020404" pitchFamily="49" charset="0"/>
              <a:buChar char="o"/>
            </a:pPr>
            <a:r>
              <a:rPr lang="en-US" sz="1700" dirty="0">
                <a:solidFill>
                  <a:prstClr val="black"/>
                </a:solidFill>
              </a:rPr>
              <a:t>Clarendon</a:t>
            </a:r>
          </a:p>
          <a:p>
            <a:pPr marL="285750" lvl="0" indent="-285750" defTabSz="457200">
              <a:lnSpc>
                <a:spcPct val="100000"/>
              </a:lnSpc>
              <a:spcBef>
                <a:spcPts val="0"/>
              </a:spcBef>
              <a:buClrTx/>
              <a:buSzTx/>
              <a:buFont typeface="Courier New" panose="02070309020205020404" pitchFamily="49" charset="0"/>
              <a:buChar char="o"/>
            </a:pPr>
            <a:r>
              <a:rPr lang="en-US" sz="1700" dirty="0">
                <a:solidFill>
                  <a:prstClr val="black"/>
                </a:solidFill>
              </a:rPr>
              <a:t>Creston</a:t>
            </a:r>
          </a:p>
          <a:p>
            <a:pPr marL="285750" lvl="0" indent="-285750" defTabSz="457200">
              <a:lnSpc>
                <a:spcPct val="100000"/>
              </a:lnSpc>
              <a:spcBef>
                <a:spcPts val="0"/>
              </a:spcBef>
              <a:buClrTx/>
              <a:buSzTx/>
              <a:buFont typeface="Courier New" panose="02070309020205020404" pitchFamily="49" charset="0"/>
              <a:buChar char="o"/>
            </a:pPr>
            <a:r>
              <a:rPr lang="en-US" sz="1700" dirty="0">
                <a:solidFill>
                  <a:prstClr val="black"/>
                </a:solidFill>
              </a:rPr>
              <a:t>Harrison Park</a:t>
            </a:r>
          </a:p>
          <a:p>
            <a:pPr marL="285750" lvl="0" indent="-285750" defTabSz="457200">
              <a:lnSpc>
                <a:spcPct val="100000"/>
              </a:lnSpc>
              <a:spcBef>
                <a:spcPts val="0"/>
              </a:spcBef>
              <a:buClrTx/>
              <a:buSzTx/>
              <a:buFont typeface="Courier New" panose="02070309020205020404" pitchFamily="49" charset="0"/>
              <a:buChar char="o"/>
            </a:pPr>
            <a:r>
              <a:rPr lang="en-US" sz="1700" dirty="0" err="1">
                <a:solidFill>
                  <a:prstClr val="black"/>
                </a:solidFill>
              </a:rPr>
              <a:t>Hayhurst</a:t>
            </a:r>
            <a:endParaRPr lang="en-US" sz="1700" dirty="0">
              <a:solidFill>
                <a:prstClr val="black"/>
              </a:solidFill>
            </a:endParaRPr>
          </a:p>
          <a:p>
            <a:endParaRPr lang="en-US" dirty="0"/>
          </a:p>
        </p:txBody>
      </p:sp>
      <p:pic>
        <p:nvPicPr>
          <p:cNvPr id="9" name="Picture 8"/>
          <p:cNvPicPr>
            <a:picLocks noChangeAspect="1"/>
          </p:cNvPicPr>
          <p:nvPr/>
        </p:nvPicPr>
        <p:blipFill>
          <a:blip r:embed="rId2"/>
          <a:stretch>
            <a:fillRect/>
          </a:stretch>
        </p:blipFill>
        <p:spPr>
          <a:xfrm>
            <a:off x="5245236" y="2514600"/>
            <a:ext cx="1819594" cy="2808514"/>
          </a:xfrm>
          <a:prstGeom prst="rect">
            <a:avLst/>
          </a:prstGeom>
        </p:spPr>
      </p:pic>
      <p:pic>
        <p:nvPicPr>
          <p:cNvPr id="10" name="Picture 9"/>
          <p:cNvPicPr>
            <a:picLocks noChangeAspect="1"/>
          </p:cNvPicPr>
          <p:nvPr/>
        </p:nvPicPr>
        <p:blipFill>
          <a:blip r:embed="rId3"/>
          <a:stretch>
            <a:fillRect/>
          </a:stretch>
        </p:blipFill>
        <p:spPr>
          <a:xfrm>
            <a:off x="8315025" y="2429028"/>
            <a:ext cx="1721604" cy="2326199"/>
          </a:xfrm>
          <a:prstGeom prst="rect">
            <a:avLst/>
          </a:prstGeom>
        </p:spPr>
      </p:pic>
      <p:sp>
        <p:nvSpPr>
          <p:cNvPr id="11" name="Rectangle 10"/>
          <p:cNvSpPr/>
          <p:nvPr/>
        </p:nvSpPr>
        <p:spPr>
          <a:xfrm rot="10800000" flipV="1">
            <a:off x="352832" y="5692914"/>
            <a:ext cx="11473543" cy="707886"/>
          </a:xfrm>
          <a:prstGeom prst="rect">
            <a:avLst/>
          </a:prstGeom>
        </p:spPr>
        <p:txBody>
          <a:bodyPr wrap="square">
            <a:spAutoFit/>
          </a:bodyPr>
          <a:lstStyle/>
          <a:p>
            <a:pPr marL="285750" lvl="0" indent="-285750" defTabSz="457200">
              <a:buFont typeface="Arial" panose="020B0604020202020204" pitchFamily="34" charset="0"/>
              <a:buChar char="•"/>
            </a:pPr>
            <a:r>
              <a:rPr lang="en-US" sz="2000" dirty="0">
                <a:solidFill>
                  <a:prstClr val="black"/>
                </a:solidFill>
              </a:rPr>
              <a:t>Packaging of Work: fire sprinkler upgrade work can be packaged with other H &amp; S projects at specific school sites to limit impact of overall bond-related construction activities</a:t>
            </a:r>
          </a:p>
        </p:txBody>
      </p:sp>
      <p:sp>
        <p:nvSpPr>
          <p:cNvPr id="4" name="Slide Number Placeholder 3"/>
          <p:cNvSpPr>
            <a:spLocks noGrp="1"/>
          </p:cNvSpPr>
          <p:nvPr>
            <p:ph type="sldNum" sz="quarter" idx="12"/>
          </p:nvPr>
        </p:nvSpPr>
        <p:spPr/>
        <p:txBody>
          <a:bodyPr/>
          <a:lstStyle/>
          <a:p>
            <a:fld id="{2A013F82-EE5E-44EE-A61D-E31C6657F26F}" type="slidenum">
              <a:rPr lang="en-US" smtClean="0"/>
              <a:pPr/>
              <a:t>19</a:t>
            </a:fld>
            <a:endParaRPr lang="en-US"/>
          </a:p>
        </p:txBody>
      </p:sp>
    </p:spTree>
    <p:extLst>
      <p:ext uri="{BB962C8B-B14F-4D97-AF65-F5344CB8AC3E}">
        <p14:creationId xmlns:p14="http://schemas.microsoft.com/office/powerpoint/2010/main" val="5556654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21"/>
          </p:nvPr>
        </p:nvSpPr>
        <p:spPr>
          <a:xfrm>
            <a:off x="345441" y="1209040"/>
            <a:ext cx="5171440" cy="619760"/>
          </a:xfrm>
        </p:spPr>
        <p:txBody>
          <a:bodyPr>
            <a:normAutofit fontScale="92500"/>
          </a:bodyPr>
          <a:lstStyle/>
          <a:p>
            <a:r>
              <a:rPr lang="en-US" sz="2400" dirty="0" smtClean="0">
                <a:solidFill>
                  <a:srgbClr val="FF0000"/>
                </a:solidFill>
                <a:latin typeface="Avenir Book" charset="0"/>
                <a:ea typeface="Avenir Book" charset="0"/>
                <a:cs typeface="Avenir Book" charset="0"/>
              </a:rPr>
              <a:t>2017 Bond Health &amp; Safety Categories:</a:t>
            </a:r>
            <a:r>
              <a:rPr lang="en-US" sz="2400" dirty="0" smtClean="0">
                <a:solidFill>
                  <a:srgbClr val="FF0000"/>
                </a:solidFill>
              </a:rPr>
              <a:t> </a:t>
            </a:r>
            <a:endParaRPr lang="en-US" sz="2400" dirty="0">
              <a:solidFill>
                <a:srgbClr val="FF0000"/>
              </a:solidFill>
            </a:endParaRPr>
          </a:p>
        </p:txBody>
      </p:sp>
      <p:grpSp>
        <p:nvGrpSpPr>
          <p:cNvPr id="9" name="Group 8"/>
          <p:cNvGrpSpPr/>
          <p:nvPr/>
        </p:nvGrpSpPr>
        <p:grpSpPr>
          <a:xfrm>
            <a:off x="5670626" y="914257"/>
            <a:ext cx="5464734" cy="5456064"/>
            <a:chOff x="4114760" y="1501455"/>
            <a:chExt cx="3323142" cy="2936730"/>
          </a:xfrm>
        </p:grpSpPr>
        <p:pic>
          <p:nvPicPr>
            <p:cNvPr id="6" name="Picture 5"/>
            <p:cNvPicPr>
              <a:picLocks noChangeAspect="1"/>
            </p:cNvPicPr>
            <p:nvPr/>
          </p:nvPicPr>
          <p:blipFill rotWithShape="1">
            <a:blip r:embed="rId2"/>
            <a:srcRect l="40846" t="9902" r="29659" b="22353"/>
            <a:stretch/>
          </p:blipFill>
          <p:spPr>
            <a:xfrm>
              <a:off x="5018088" y="1510077"/>
              <a:ext cx="2419814" cy="2916957"/>
            </a:xfrm>
            <a:prstGeom prst="rect">
              <a:avLst/>
            </a:prstGeom>
          </p:spPr>
        </p:pic>
        <p:pic>
          <p:nvPicPr>
            <p:cNvPr id="2" name="Picture 1"/>
            <p:cNvPicPr>
              <a:picLocks noChangeAspect="1"/>
            </p:cNvPicPr>
            <p:nvPr/>
          </p:nvPicPr>
          <p:blipFill rotWithShape="1">
            <a:blip r:embed="rId3"/>
            <a:srcRect b="24260"/>
            <a:stretch/>
          </p:blipFill>
          <p:spPr>
            <a:xfrm>
              <a:off x="4114760" y="1501455"/>
              <a:ext cx="914479" cy="2936730"/>
            </a:xfrm>
            <a:prstGeom prst="rect">
              <a:avLst/>
            </a:prstGeom>
          </p:spPr>
        </p:pic>
      </p:grpSp>
      <p:grpSp>
        <p:nvGrpSpPr>
          <p:cNvPr id="8" name="Group 7"/>
          <p:cNvGrpSpPr/>
          <p:nvPr/>
        </p:nvGrpSpPr>
        <p:grpSpPr>
          <a:xfrm>
            <a:off x="1219200" y="1971040"/>
            <a:ext cx="4128237" cy="4511040"/>
            <a:chOff x="607786" y="1435260"/>
            <a:chExt cx="2141034" cy="3192497"/>
          </a:xfrm>
        </p:grpSpPr>
        <p:pic>
          <p:nvPicPr>
            <p:cNvPr id="5" name="Picture 1" descr="Icon-List.png"/>
            <p:cNvPicPr>
              <a:picLocks noChangeAspect="1"/>
            </p:cNvPicPr>
            <p:nvPr/>
          </p:nvPicPr>
          <p:blipFill rotWithShape="1">
            <a:blip r:embed="rId4" cstate="print">
              <a:extLst>
                <a:ext uri="{28A0092B-C50C-407E-A947-70E740481C1C}">
                  <a14:useLocalDpi xmlns:a14="http://schemas.microsoft.com/office/drawing/2010/main" val="0"/>
                </a:ext>
              </a:extLst>
            </a:blip>
            <a:srcRect r="49604"/>
            <a:stretch/>
          </p:blipFill>
          <p:spPr bwMode="auto">
            <a:xfrm>
              <a:off x="680224" y="1435260"/>
              <a:ext cx="1996159" cy="2055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 descr="Icon-List.png"/>
            <p:cNvPicPr>
              <a:picLocks noChangeAspect="1"/>
            </p:cNvPicPr>
            <p:nvPr/>
          </p:nvPicPr>
          <p:blipFill rotWithShape="1">
            <a:blip r:embed="rId4" cstate="print">
              <a:extLst>
                <a:ext uri="{28A0092B-C50C-407E-A947-70E740481C1C}">
                  <a14:useLocalDpi xmlns:a14="http://schemas.microsoft.com/office/drawing/2010/main" val="0"/>
                </a:ext>
              </a:extLst>
            </a:blip>
            <a:srcRect l="50122" b="65953"/>
            <a:stretch/>
          </p:blipFill>
          <p:spPr bwMode="auto">
            <a:xfrm>
              <a:off x="607786" y="3468030"/>
              <a:ext cx="2141034" cy="758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 descr="Icon-List.png"/>
            <p:cNvPicPr>
              <a:picLocks noChangeAspect="1"/>
            </p:cNvPicPr>
            <p:nvPr/>
          </p:nvPicPr>
          <p:blipFill rotWithShape="1">
            <a:blip r:embed="rId4" cstate="print">
              <a:extLst>
                <a:ext uri="{28A0092B-C50C-407E-A947-70E740481C1C}">
                  <a14:useLocalDpi xmlns:a14="http://schemas.microsoft.com/office/drawing/2010/main" val="0"/>
                </a:ext>
              </a:extLst>
            </a:blip>
            <a:srcRect l="50122" t="49569" b="31405"/>
            <a:stretch/>
          </p:blipFill>
          <p:spPr bwMode="auto">
            <a:xfrm>
              <a:off x="607786" y="4204011"/>
              <a:ext cx="2141034" cy="423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5798851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3" y="968828"/>
            <a:ext cx="9144001" cy="609601"/>
          </a:xfrm>
        </p:spPr>
        <p:txBody>
          <a:bodyPr>
            <a:normAutofit/>
          </a:bodyPr>
          <a:lstStyle/>
          <a:p>
            <a:pPr algn="ctr"/>
            <a:r>
              <a:rPr lang="en-US" sz="2800" b="1" dirty="0">
                <a:latin typeface="+mn-lt"/>
              </a:rPr>
              <a:t>Asbestos </a:t>
            </a:r>
            <a:r>
              <a:rPr lang="en-US" sz="2800" b="1" dirty="0" smtClean="0">
                <a:latin typeface="+mn-lt"/>
              </a:rPr>
              <a:t>Abatement:</a:t>
            </a:r>
            <a:endParaRPr lang="en-US" sz="2800" b="1" dirty="0">
              <a:latin typeface="+mn-lt"/>
            </a:endParaRPr>
          </a:p>
        </p:txBody>
      </p:sp>
      <p:sp>
        <p:nvSpPr>
          <p:cNvPr id="3" name="Content Placeholder 2"/>
          <p:cNvSpPr>
            <a:spLocks noGrp="1"/>
          </p:cNvSpPr>
          <p:nvPr>
            <p:ph idx="1"/>
          </p:nvPr>
        </p:nvSpPr>
        <p:spPr>
          <a:xfrm>
            <a:off x="278211" y="1941834"/>
            <a:ext cx="10933611" cy="4899259"/>
          </a:xfrm>
        </p:spPr>
        <p:txBody>
          <a:bodyPr>
            <a:normAutofit/>
          </a:bodyPr>
          <a:lstStyle/>
          <a:p>
            <a:pPr marL="0" indent="0" algn="just">
              <a:spcAft>
                <a:spcPts val="600"/>
              </a:spcAft>
              <a:buNone/>
            </a:pPr>
            <a:r>
              <a:rPr lang="en-US" altLang="en-US" sz="2000" dirty="0" smtClean="0">
                <a:latin typeface="Avenir Next"/>
                <a:ea typeface="Avenir Next"/>
                <a:cs typeface="Avenir Next"/>
              </a:rPr>
              <a:t> </a:t>
            </a:r>
            <a:r>
              <a:rPr lang="en-US" altLang="en-US" dirty="0" smtClean="0">
                <a:ea typeface="Avenir Next"/>
                <a:cs typeface="Avenir Next"/>
              </a:rPr>
              <a:t>Asbestos </a:t>
            </a:r>
            <a:r>
              <a:rPr lang="en-US" altLang="en-US" dirty="0">
                <a:ea typeface="Avenir Next"/>
                <a:cs typeface="Avenir Next"/>
              </a:rPr>
              <a:t>is a mineral fiber that occurs in rock and </a:t>
            </a:r>
            <a:r>
              <a:rPr lang="en-US" altLang="en-US" dirty="0" smtClean="0">
                <a:ea typeface="Avenir Next"/>
                <a:cs typeface="Avenir Next"/>
              </a:rPr>
              <a:t>soil</a:t>
            </a:r>
            <a:endParaRPr lang="en-US" altLang="en-US" dirty="0">
              <a:ea typeface="Avenir Next"/>
              <a:cs typeface="Avenir Next"/>
            </a:endParaRPr>
          </a:p>
          <a:p>
            <a:pPr marL="628650" lvl="1" indent="-457200" algn="just">
              <a:spcAft>
                <a:spcPts val="600"/>
              </a:spcAft>
            </a:pPr>
            <a:r>
              <a:rPr lang="en-US" altLang="en-US" sz="2400" dirty="0" smtClean="0">
                <a:ea typeface="Avenir Next"/>
                <a:cs typeface="Avenir Next"/>
              </a:rPr>
              <a:t>2,412 </a:t>
            </a:r>
            <a:r>
              <a:rPr lang="en-US" altLang="en-US" sz="2400" dirty="0">
                <a:ea typeface="Avenir Next"/>
                <a:cs typeface="Avenir Next"/>
              </a:rPr>
              <a:t>recorded applications in </a:t>
            </a:r>
            <a:r>
              <a:rPr lang="en-US" altLang="en-US" sz="2400" dirty="0" smtClean="0">
                <a:ea typeface="Avenir Next"/>
                <a:cs typeface="Avenir Next"/>
              </a:rPr>
              <a:t>PPS</a:t>
            </a:r>
          </a:p>
          <a:p>
            <a:pPr marL="628650" lvl="1" indent="-457200" algn="just">
              <a:spcAft>
                <a:spcPts val="600"/>
              </a:spcAft>
            </a:pPr>
            <a:endParaRPr lang="en-US" altLang="en-US" sz="1000" dirty="0" smtClean="0">
              <a:ea typeface="Avenir Next"/>
              <a:cs typeface="Avenir Next"/>
            </a:endParaRPr>
          </a:p>
          <a:p>
            <a:pPr marL="628650" lvl="1" indent="-457200" algn="just">
              <a:spcAft>
                <a:spcPts val="600"/>
              </a:spcAft>
            </a:pPr>
            <a:r>
              <a:rPr lang="en-US" altLang="en-US" sz="2400" dirty="0" smtClean="0">
                <a:ea typeface="Avenir Next"/>
                <a:cs typeface="Avenir Next"/>
              </a:rPr>
              <a:t>6 </a:t>
            </a:r>
            <a:r>
              <a:rPr lang="en-US" altLang="en-US" sz="2400" dirty="0">
                <a:ea typeface="Avenir Next"/>
                <a:cs typeface="Avenir Next"/>
              </a:rPr>
              <a:t>local abatement firms </a:t>
            </a:r>
            <a:r>
              <a:rPr lang="en-US" altLang="en-US" sz="2400" dirty="0" smtClean="0">
                <a:ea typeface="Avenir Next"/>
                <a:cs typeface="Avenir Next"/>
              </a:rPr>
              <a:t>contracted</a:t>
            </a:r>
          </a:p>
          <a:p>
            <a:pPr marL="171450" lvl="1" indent="0" algn="just">
              <a:spcAft>
                <a:spcPts val="600"/>
              </a:spcAft>
              <a:buNone/>
            </a:pPr>
            <a:endParaRPr lang="en-US" altLang="en-US" sz="1000" dirty="0" smtClean="0">
              <a:ea typeface="Avenir Next"/>
              <a:cs typeface="Avenir Next"/>
            </a:endParaRPr>
          </a:p>
          <a:p>
            <a:pPr marL="628650" lvl="1" indent="-457200" algn="just">
              <a:spcAft>
                <a:spcPts val="600"/>
              </a:spcAft>
            </a:pPr>
            <a:r>
              <a:rPr lang="en-US" altLang="en-US" sz="2400" dirty="0" smtClean="0">
                <a:ea typeface="Avenir Next"/>
                <a:cs typeface="Avenir Next"/>
              </a:rPr>
              <a:t>Proof </a:t>
            </a:r>
            <a:r>
              <a:rPr lang="en-US" altLang="en-US" sz="2400" dirty="0">
                <a:ea typeface="Avenir Next"/>
                <a:cs typeface="Avenir Next"/>
              </a:rPr>
              <a:t>of clearance during each abatement by an independent 3</a:t>
            </a:r>
            <a:r>
              <a:rPr lang="en-US" altLang="en-US" sz="2400" baseline="30000" dirty="0">
                <a:ea typeface="Avenir Next"/>
                <a:cs typeface="Avenir Next"/>
              </a:rPr>
              <a:t>rd</a:t>
            </a:r>
            <a:r>
              <a:rPr lang="en-US" altLang="en-US" sz="2400" dirty="0">
                <a:ea typeface="Avenir Next"/>
                <a:cs typeface="Avenir Next"/>
              </a:rPr>
              <a:t> </a:t>
            </a:r>
            <a:r>
              <a:rPr lang="en-US" altLang="en-US" sz="2400" dirty="0" smtClean="0">
                <a:ea typeface="Avenir Next"/>
                <a:cs typeface="Avenir Next"/>
              </a:rPr>
              <a:t>party</a:t>
            </a:r>
          </a:p>
          <a:p>
            <a:pPr marL="171450" lvl="1" indent="0" algn="just">
              <a:spcAft>
                <a:spcPts val="600"/>
              </a:spcAft>
              <a:buNone/>
            </a:pPr>
            <a:endParaRPr lang="en-US" altLang="en-US" sz="1000" dirty="0" smtClean="0">
              <a:ea typeface="Avenir Next"/>
              <a:cs typeface="Avenir Next"/>
            </a:endParaRPr>
          </a:p>
          <a:p>
            <a:pPr marL="628650" lvl="1" indent="-457200" algn="just">
              <a:spcAft>
                <a:spcPts val="600"/>
              </a:spcAft>
            </a:pPr>
            <a:r>
              <a:rPr lang="en-US" sz="2400" dirty="0" smtClean="0"/>
              <a:t>Asbestos </a:t>
            </a:r>
            <a:r>
              <a:rPr lang="en-US" sz="2400" dirty="0"/>
              <a:t>abatement can occur all year long but does require empty building and/or off-hours with containment </a:t>
            </a:r>
            <a:r>
              <a:rPr lang="en-US" sz="2400" dirty="0" smtClean="0"/>
              <a:t>area</a:t>
            </a:r>
            <a:endParaRPr lang="en-US" sz="2400" dirty="0"/>
          </a:p>
          <a:p>
            <a:pPr marL="628650" lvl="1" indent="-457200">
              <a:spcAft>
                <a:spcPts val="600"/>
              </a:spcAft>
            </a:pPr>
            <a:endParaRPr lang="en-US" altLang="en-US" dirty="0">
              <a:latin typeface="Avenir Next"/>
              <a:ea typeface="Avenir Next"/>
              <a:cs typeface="Avenir Next"/>
            </a:endParaRPr>
          </a:p>
          <a:p>
            <a:pPr marL="0" indent="0">
              <a:buNone/>
            </a:pPr>
            <a:endParaRPr lang="en-US" dirty="0"/>
          </a:p>
        </p:txBody>
      </p:sp>
      <p:sp>
        <p:nvSpPr>
          <p:cNvPr id="4" name="Slide Number Placeholder 3"/>
          <p:cNvSpPr>
            <a:spLocks noGrp="1"/>
          </p:cNvSpPr>
          <p:nvPr>
            <p:ph type="sldNum" sz="quarter" idx="12"/>
          </p:nvPr>
        </p:nvSpPr>
        <p:spPr/>
        <p:txBody>
          <a:bodyPr/>
          <a:lstStyle/>
          <a:p>
            <a:fld id="{2A013F82-EE5E-44EE-A61D-E31C6657F26F}" type="slidenum">
              <a:rPr lang="en-US" smtClean="0"/>
              <a:pPr/>
              <a:t>20</a:t>
            </a:fld>
            <a:endParaRPr lang="en-US"/>
          </a:p>
        </p:txBody>
      </p:sp>
    </p:spTree>
    <p:extLst>
      <p:ext uri="{BB962C8B-B14F-4D97-AF65-F5344CB8AC3E}">
        <p14:creationId xmlns:p14="http://schemas.microsoft.com/office/powerpoint/2010/main" val="20095492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3" y="381000"/>
            <a:ext cx="9144001" cy="1142999"/>
          </a:xfrm>
        </p:spPr>
        <p:txBody>
          <a:bodyPr>
            <a:normAutofit/>
          </a:bodyPr>
          <a:lstStyle/>
          <a:p>
            <a:pPr algn="ctr"/>
            <a:r>
              <a:rPr lang="en-US" sz="2800" b="1" dirty="0">
                <a:latin typeface="+mn-lt"/>
              </a:rPr>
              <a:t>Asbestos </a:t>
            </a:r>
            <a:r>
              <a:rPr lang="en-US" sz="2800" b="1" dirty="0" smtClean="0">
                <a:latin typeface="+mn-lt"/>
              </a:rPr>
              <a:t>Abatement:</a:t>
            </a:r>
            <a:endParaRPr lang="en-US" sz="2800" b="1" dirty="0">
              <a:latin typeface="+mn-lt"/>
            </a:endParaRPr>
          </a:p>
        </p:txBody>
      </p:sp>
      <p:sp>
        <p:nvSpPr>
          <p:cNvPr id="3" name="Content Placeholder 2"/>
          <p:cNvSpPr>
            <a:spLocks noGrp="1"/>
          </p:cNvSpPr>
          <p:nvPr>
            <p:ph idx="1"/>
          </p:nvPr>
        </p:nvSpPr>
        <p:spPr>
          <a:xfrm>
            <a:off x="1522413" y="1523999"/>
            <a:ext cx="9134391" cy="4876801"/>
          </a:xfrm>
        </p:spPr>
        <p:txBody>
          <a:bodyPr>
            <a:normAutofit lnSpcReduction="10000"/>
          </a:bodyPr>
          <a:lstStyle/>
          <a:p>
            <a:pPr marL="0" indent="0" algn="just">
              <a:buNone/>
            </a:pPr>
            <a:r>
              <a:rPr lang="en-US" altLang="en-US" b="1" dirty="0">
                <a:ea typeface="Avenir Next"/>
                <a:cs typeface="Avenir Next"/>
              </a:rPr>
              <a:t>Completed:</a:t>
            </a:r>
          </a:p>
          <a:p>
            <a:pPr lvl="1" algn="just"/>
            <a:r>
              <a:rPr lang="en-US" altLang="en-US" sz="2200" dirty="0">
                <a:ea typeface="Avenir Next"/>
                <a:cs typeface="Avenir Next"/>
              </a:rPr>
              <a:t>Pre-2017 bond, small-scale abatement projects and abatement as part of repairs or </a:t>
            </a:r>
            <a:r>
              <a:rPr lang="en-US" altLang="en-US" sz="2200" dirty="0" smtClean="0">
                <a:ea typeface="Avenir Next"/>
                <a:cs typeface="Avenir Next"/>
              </a:rPr>
              <a:t>construction</a:t>
            </a:r>
          </a:p>
          <a:p>
            <a:pPr lvl="1" algn="just"/>
            <a:r>
              <a:rPr lang="en-US" altLang="en-US" sz="2400" dirty="0">
                <a:ea typeface="Avenir Next"/>
                <a:cs typeface="Avenir Next"/>
              </a:rPr>
              <a:t>Summer 2017 and weekends</a:t>
            </a:r>
          </a:p>
          <a:p>
            <a:pPr lvl="2" algn="just"/>
            <a:r>
              <a:rPr lang="en-US" altLang="en-US" sz="2200" dirty="0">
                <a:ea typeface="Avenir Next"/>
                <a:cs typeface="Avenir Next"/>
              </a:rPr>
              <a:t>Abatement of pipe insulation. Examples include Wilson Auditorium prop room, Buckman </a:t>
            </a:r>
            <a:r>
              <a:rPr lang="en-US" altLang="en-US" sz="2200" dirty="0" smtClean="0">
                <a:ea typeface="Avenir Next"/>
                <a:cs typeface="Avenir Next"/>
              </a:rPr>
              <a:t>basement</a:t>
            </a:r>
            <a:endParaRPr lang="en-US" altLang="en-US" sz="2200" dirty="0">
              <a:ea typeface="Avenir Next"/>
              <a:cs typeface="Avenir Next"/>
            </a:endParaRPr>
          </a:p>
          <a:p>
            <a:pPr marL="0" indent="0" algn="just">
              <a:spcAft>
                <a:spcPts val="600"/>
              </a:spcAft>
              <a:buNone/>
            </a:pPr>
            <a:r>
              <a:rPr lang="en-US" altLang="en-US" dirty="0" smtClean="0">
                <a:ea typeface="Avenir Next"/>
                <a:cs typeface="Avenir Next"/>
              </a:rPr>
              <a:t> </a:t>
            </a:r>
            <a:r>
              <a:rPr lang="en-US" altLang="en-US" b="1" dirty="0" smtClean="0">
                <a:ea typeface="Avenir Next"/>
                <a:cs typeface="Avenir Next"/>
              </a:rPr>
              <a:t>Wrapping Up:</a:t>
            </a:r>
          </a:p>
          <a:p>
            <a:pPr lvl="1" algn="just">
              <a:spcAft>
                <a:spcPts val="600"/>
              </a:spcAft>
            </a:pPr>
            <a:r>
              <a:rPr lang="en-US" altLang="en-US" sz="2200" dirty="0" smtClean="0">
                <a:ea typeface="Avenir Next"/>
                <a:cs typeface="Avenir Next"/>
              </a:rPr>
              <a:t>Asbestos </a:t>
            </a:r>
            <a:r>
              <a:rPr lang="en-US" altLang="en-US" sz="2200" dirty="0">
                <a:ea typeface="Avenir Next"/>
                <a:cs typeface="Avenir Next"/>
              </a:rPr>
              <a:t>Containing Material (ACM) tile flooring replacement at Stephenson, Sitton, and Beaumont </a:t>
            </a:r>
            <a:r>
              <a:rPr lang="en-US" altLang="en-US" sz="2200" dirty="0" smtClean="0">
                <a:ea typeface="Avenir Next"/>
                <a:cs typeface="Avenir Next"/>
              </a:rPr>
              <a:t>cafeteria</a:t>
            </a:r>
          </a:p>
          <a:p>
            <a:pPr marL="0" indent="0" algn="just">
              <a:spcAft>
                <a:spcPts val="600"/>
              </a:spcAft>
              <a:buNone/>
            </a:pPr>
            <a:r>
              <a:rPr lang="en-US" altLang="en-US" b="1" dirty="0" smtClean="0">
                <a:ea typeface="Avenir Next"/>
                <a:cs typeface="Avenir Next"/>
              </a:rPr>
              <a:t>Next:</a:t>
            </a:r>
          </a:p>
          <a:p>
            <a:pPr lvl="1" algn="just">
              <a:spcAft>
                <a:spcPts val="600"/>
              </a:spcAft>
            </a:pPr>
            <a:r>
              <a:rPr lang="en-US" sz="2200" dirty="0"/>
              <a:t>Project Manager assigned, surveys have been completed of potential 2018 abatement </a:t>
            </a:r>
            <a:r>
              <a:rPr lang="en-US" sz="2200" dirty="0" smtClean="0"/>
              <a:t>sites</a:t>
            </a:r>
            <a:endParaRPr lang="en-US" sz="2200" dirty="0"/>
          </a:p>
          <a:p>
            <a:pPr lvl="1" algn="just">
              <a:spcAft>
                <a:spcPts val="600"/>
              </a:spcAft>
            </a:pPr>
            <a:endParaRPr lang="en-US" altLang="en-US" b="1" dirty="0">
              <a:ea typeface="Avenir Next"/>
              <a:cs typeface="Avenir Next"/>
            </a:endParaRPr>
          </a:p>
          <a:p>
            <a:pPr lvl="1">
              <a:spcAft>
                <a:spcPts val="600"/>
              </a:spcAft>
            </a:pPr>
            <a:endParaRPr lang="en-US" altLang="en-US" dirty="0">
              <a:latin typeface="Avenir Next"/>
              <a:ea typeface="Avenir Next"/>
              <a:cs typeface="Avenir Next"/>
            </a:endParaRPr>
          </a:p>
          <a:p>
            <a:pPr lvl="1"/>
            <a:endParaRPr lang="en-US" dirty="0"/>
          </a:p>
        </p:txBody>
      </p:sp>
      <p:sp>
        <p:nvSpPr>
          <p:cNvPr id="4" name="Slide Number Placeholder 3"/>
          <p:cNvSpPr>
            <a:spLocks noGrp="1"/>
          </p:cNvSpPr>
          <p:nvPr>
            <p:ph type="sldNum" sz="quarter" idx="12"/>
          </p:nvPr>
        </p:nvSpPr>
        <p:spPr/>
        <p:txBody>
          <a:bodyPr/>
          <a:lstStyle/>
          <a:p>
            <a:fld id="{2A013F82-EE5E-44EE-A61D-E31C6657F26F}"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368819759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3" y="381000"/>
            <a:ext cx="9144001" cy="1142999"/>
          </a:xfrm>
        </p:spPr>
        <p:txBody>
          <a:bodyPr>
            <a:normAutofit/>
          </a:bodyPr>
          <a:lstStyle/>
          <a:p>
            <a:pPr algn="ctr"/>
            <a:r>
              <a:rPr lang="en-US" sz="2800" b="1" dirty="0">
                <a:latin typeface="+mn-lt"/>
              </a:rPr>
              <a:t>Asbestos </a:t>
            </a:r>
            <a:r>
              <a:rPr lang="en-US" sz="2800" b="1" dirty="0" smtClean="0">
                <a:latin typeface="+mn-lt"/>
              </a:rPr>
              <a:t>Abatement:</a:t>
            </a:r>
            <a:endParaRPr lang="en-US" sz="2800" b="1" dirty="0">
              <a:latin typeface="+mn-lt"/>
            </a:endParaRPr>
          </a:p>
        </p:txBody>
      </p:sp>
      <p:sp>
        <p:nvSpPr>
          <p:cNvPr id="3" name="Content Placeholder 2"/>
          <p:cNvSpPr>
            <a:spLocks noGrp="1"/>
          </p:cNvSpPr>
          <p:nvPr>
            <p:ph idx="1"/>
          </p:nvPr>
        </p:nvSpPr>
        <p:spPr>
          <a:xfrm>
            <a:off x="680937" y="2023353"/>
            <a:ext cx="9975868" cy="4377447"/>
          </a:xfrm>
        </p:spPr>
        <p:txBody>
          <a:bodyPr>
            <a:normAutofit/>
          </a:bodyPr>
          <a:lstStyle/>
          <a:p>
            <a:pPr algn="just"/>
            <a:r>
              <a:rPr lang="en-US" dirty="0" smtClean="0"/>
              <a:t>2018 </a:t>
            </a:r>
            <a:r>
              <a:rPr lang="en-US" dirty="0"/>
              <a:t>– time for </a:t>
            </a:r>
            <a:r>
              <a:rPr lang="en-US" dirty="0" smtClean="0"/>
              <a:t>the three </a:t>
            </a:r>
            <a:r>
              <a:rPr lang="en-US" dirty="0"/>
              <a:t>year AHERA inspections (Asbestos Hazard Emergency Response Act)</a:t>
            </a:r>
          </a:p>
          <a:p>
            <a:r>
              <a:rPr lang="en-US" dirty="0"/>
              <a:t>Risk Management has five certified </a:t>
            </a:r>
            <a:r>
              <a:rPr lang="en-US" dirty="0" smtClean="0"/>
              <a:t>asbestos </a:t>
            </a:r>
            <a:r>
              <a:rPr lang="en-US" dirty="0"/>
              <a:t>inspectors </a:t>
            </a:r>
            <a:r>
              <a:rPr lang="en-US" dirty="0" smtClean="0"/>
              <a:t>on staff and certified contractors available</a:t>
            </a:r>
            <a:endParaRPr lang="en-US" dirty="0"/>
          </a:p>
          <a:p>
            <a:r>
              <a:rPr lang="en-US" dirty="0"/>
              <a:t>Asbestos Management plan will be updated for each </a:t>
            </a:r>
            <a:r>
              <a:rPr lang="en-US" dirty="0" smtClean="0"/>
              <a:t>site</a:t>
            </a:r>
            <a:endParaRPr lang="en-US" dirty="0"/>
          </a:p>
          <a:p>
            <a:r>
              <a:rPr lang="en-US" dirty="0"/>
              <a:t>Updated inventory will reflect fewer applications of asbestos due to abatements and school modernizations</a:t>
            </a:r>
          </a:p>
          <a:p>
            <a:endParaRPr lang="en-US" dirty="0"/>
          </a:p>
          <a:p>
            <a:pPr marL="0" indent="0" algn="just">
              <a:spcAft>
                <a:spcPts val="600"/>
              </a:spcAft>
            </a:pPr>
            <a:endParaRPr lang="en-US" altLang="en-US" dirty="0" smtClean="0">
              <a:latin typeface="Avenir Next"/>
              <a:ea typeface="Avenir Next"/>
              <a:cs typeface="Avenir Next"/>
            </a:endParaRPr>
          </a:p>
          <a:p>
            <a:pPr lvl="1"/>
            <a:endParaRPr lang="en-US" dirty="0"/>
          </a:p>
        </p:txBody>
      </p:sp>
      <p:sp>
        <p:nvSpPr>
          <p:cNvPr id="4" name="Slide Number Placeholder 3"/>
          <p:cNvSpPr>
            <a:spLocks noGrp="1"/>
          </p:cNvSpPr>
          <p:nvPr>
            <p:ph type="sldNum" sz="quarter" idx="12"/>
          </p:nvPr>
        </p:nvSpPr>
        <p:spPr/>
        <p:txBody>
          <a:bodyPr/>
          <a:lstStyle/>
          <a:p>
            <a:fld id="{2A013F82-EE5E-44EE-A61D-E31C6657F26F}" type="slidenum">
              <a:rPr lang="en-US" smtClean="0"/>
              <a:pPr/>
              <a:t>22</a:t>
            </a:fld>
            <a:endParaRPr lang="en-US"/>
          </a:p>
        </p:txBody>
      </p:sp>
    </p:spTree>
    <p:extLst>
      <p:ext uri="{BB962C8B-B14F-4D97-AF65-F5344CB8AC3E}">
        <p14:creationId xmlns:p14="http://schemas.microsoft.com/office/powerpoint/2010/main" val="68464449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EB536330-FFA5-4212-BACA-56E6B254D3E7}"/>
              </a:ext>
            </a:extLst>
          </p:cNvPr>
          <p:cNvSpPr>
            <a:spLocks noGrp="1"/>
          </p:cNvSpPr>
          <p:nvPr>
            <p:ph idx="1"/>
          </p:nvPr>
        </p:nvSpPr>
        <p:spPr>
          <a:xfrm>
            <a:off x="483327" y="990600"/>
            <a:ext cx="10868296" cy="6050280"/>
          </a:xfrm>
        </p:spPr>
        <p:txBody>
          <a:bodyPr>
            <a:normAutofit fontScale="92500" lnSpcReduction="10000"/>
          </a:bodyPr>
          <a:lstStyle/>
          <a:p>
            <a:pPr marL="0" lvl="0" indent="0" algn="ctr">
              <a:buNone/>
            </a:pPr>
            <a:r>
              <a:rPr lang="en-US" sz="3000" b="1" dirty="0"/>
              <a:t>Lead Paint:</a:t>
            </a:r>
            <a:endParaRPr lang="en-US" sz="3000" dirty="0"/>
          </a:p>
          <a:p>
            <a:pPr marL="231775" lvl="1" indent="0" algn="just">
              <a:buNone/>
            </a:pPr>
            <a:r>
              <a:rPr lang="en-US" b="1" dirty="0"/>
              <a:t>Immediate and Intermediate</a:t>
            </a:r>
          </a:p>
          <a:p>
            <a:pPr lvl="2" algn="just"/>
            <a:r>
              <a:rPr lang="en-US" dirty="0"/>
              <a:t>Surveys done Fall 2016 through Spring 2017</a:t>
            </a:r>
          </a:p>
          <a:p>
            <a:pPr lvl="3" algn="just"/>
            <a:r>
              <a:rPr lang="en-US" dirty="0"/>
              <a:t>All interior and exterior surfaces at over 90 sites were assessed by PBS Environmental Detailed reports are on the Healthy and Safe Schools page </a:t>
            </a:r>
            <a:r>
              <a:rPr lang="en-US" u="sng" dirty="0">
                <a:hlinkClick r:id="rId3"/>
              </a:rPr>
              <a:t>https://www.pps.net/Page/4070</a:t>
            </a:r>
            <a:r>
              <a:rPr lang="en-US" dirty="0"/>
              <a:t> </a:t>
            </a:r>
          </a:p>
          <a:p>
            <a:pPr lvl="3" algn="just"/>
            <a:r>
              <a:rPr lang="en-US" dirty="0"/>
              <a:t>Over one million square feet of painted surfaces will be encapsulated</a:t>
            </a:r>
          </a:p>
          <a:p>
            <a:pPr lvl="3" algn="just"/>
            <a:r>
              <a:rPr lang="en-US" dirty="0"/>
              <a:t>Spring/Summer 2017; Astor, Atkinson, </a:t>
            </a:r>
            <a:r>
              <a:rPr lang="en-US" dirty="0" err="1"/>
              <a:t>Hayhurst</a:t>
            </a:r>
            <a:r>
              <a:rPr lang="en-US" dirty="0"/>
              <a:t> and Woodstock exteriors were re-painted</a:t>
            </a:r>
          </a:p>
          <a:p>
            <a:pPr lvl="2" algn="just"/>
            <a:r>
              <a:rPr lang="en-US" dirty="0"/>
              <a:t>Exterior</a:t>
            </a:r>
          </a:p>
          <a:p>
            <a:pPr lvl="3" algn="just"/>
            <a:r>
              <a:rPr lang="en-US" dirty="0"/>
              <a:t>Spring/Summer 2017; Astor, Atkinson, </a:t>
            </a:r>
            <a:r>
              <a:rPr lang="en-US" dirty="0" err="1"/>
              <a:t>Hayhurst</a:t>
            </a:r>
            <a:r>
              <a:rPr lang="en-US" dirty="0"/>
              <a:t> and Woodstock exteriors were re-painted</a:t>
            </a:r>
          </a:p>
          <a:p>
            <a:pPr lvl="2" algn="just"/>
            <a:r>
              <a:rPr lang="en-US" dirty="0"/>
              <a:t>Interior</a:t>
            </a:r>
          </a:p>
          <a:p>
            <a:pPr lvl="3" algn="just"/>
            <a:r>
              <a:rPr lang="en-US" dirty="0"/>
              <a:t>Hired five new painters and one plasterer solely for Lead paint remediation</a:t>
            </a:r>
          </a:p>
          <a:p>
            <a:pPr lvl="3" algn="just"/>
            <a:r>
              <a:rPr lang="en-US" dirty="0"/>
              <a:t>Twenty sites with most deteriorated paint were addressed this summer</a:t>
            </a:r>
          </a:p>
          <a:p>
            <a:pPr lvl="3" algn="just"/>
            <a:r>
              <a:rPr lang="en-US" dirty="0"/>
              <a:t>Major portions of James John, Skyline and Sabin have been addressed</a:t>
            </a:r>
          </a:p>
          <a:p>
            <a:pPr lvl="2" algn="just"/>
            <a:r>
              <a:rPr lang="en-US" dirty="0"/>
              <a:t>Exterior</a:t>
            </a:r>
          </a:p>
          <a:p>
            <a:pPr lvl="3" algn="just"/>
            <a:r>
              <a:rPr lang="en-US" dirty="0"/>
              <a:t>Spring/Summer 2017; Astor, Atkinson, </a:t>
            </a:r>
            <a:r>
              <a:rPr lang="en-US" dirty="0" err="1"/>
              <a:t>Hayhurst</a:t>
            </a:r>
            <a:r>
              <a:rPr lang="en-US" dirty="0"/>
              <a:t> and Woodstock exteriors were re-painted</a:t>
            </a:r>
          </a:p>
          <a:p>
            <a:pPr marL="231775" lvl="1" indent="0" algn="just">
              <a:buNone/>
            </a:pPr>
            <a:r>
              <a:rPr lang="en-US" dirty="0"/>
              <a:t> </a:t>
            </a:r>
            <a:r>
              <a:rPr lang="en-US" b="1" dirty="0"/>
              <a:t>Intermediate and beyond</a:t>
            </a:r>
          </a:p>
          <a:p>
            <a:pPr lvl="2" algn="just"/>
            <a:r>
              <a:rPr lang="en-US" dirty="0"/>
              <a:t>OSM  led strategy to deliver an effective interior and exterior program </a:t>
            </a:r>
          </a:p>
          <a:p>
            <a:pPr lvl="3" algn="just"/>
            <a:r>
              <a:rPr lang="en-US" dirty="0"/>
              <a:t>PPS Staff painters, plasterer and project management</a:t>
            </a:r>
          </a:p>
          <a:p>
            <a:pPr lvl="3" algn="just"/>
            <a:r>
              <a:rPr lang="en-US" dirty="0"/>
              <a:t>Coordination with other PPS projects</a:t>
            </a:r>
          </a:p>
          <a:p>
            <a:pPr lvl="3" algn="just"/>
            <a:r>
              <a:rPr lang="en-US" dirty="0"/>
              <a:t>Outside contractors with PPS Purchasing &amp; Contracting support</a:t>
            </a:r>
          </a:p>
          <a:p>
            <a:pPr lvl="3" algn="just"/>
            <a:endParaRPr lang="en-US" dirty="0"/>
          </a:p>
          <a:p>
            <a:pPr algn="just"/>
            <a:endParaRPr lang="en-US" dirty="0"/>
          </a:p>
        </p:txBody>
      </p:sp>
      <p:sp>
        <p:nvSpPr>
          <p:cNvPr id="4" name="Slide Number Placeholder 3"/>
          <p:cNvSpPr>
            <a:spLocks noGrp="1"/>
          </p:cNvSpPr>
          <p:nvPr>
            <p:ph type="sldNum" sz="quarter" idx="12"/>
          </p:nvPr>
        </p:nvSpPr>
        <p:spPr/>
        <p:txBody>
          <a:bodyPr/>
          <a:lstStyle/>
          <a:p>
            <a:fld id="{2A013F82-EE5E-44EE-A61D-E31C6657F26F}" type="slidenum">
              <a:rPr lang="en-US" smtClean="0"/>
              <a:pPr/>
              <a:t>23</a:t>
            </a:fld>
            <a:endParaRPr lang="en-US"/>
          </a:p>
        </p:txBody>
      </p:sp>
    </p:spTree>
    <p:extLst>
      <p:ext uri="{BB962C8B-B14F-4D97-AF65-F5344CB8AC3E}">
        <p14:creationId xmlns:p14="http://schemas.microsoft.com/office/powerpoint/2010/main" val="22941400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b="1" dirty="0" smtClean="0">
                <a:latin typeface="+mn-lt"/>
              </a:rPr>
              <a:t>Roofs/Building Envelopes/Foundations</a:t>
            </a:r>
            <a:endParaRPr lang="en-US" sz="2800" b="1" dirty="0">
              <a:latin typeface="+mn-lt"/>
            </a:endParaRPr>
          </a:p>
        </p:txBody>
      </p:sp>
      <p:sp>
        <p:nvSpPr>
          <p:cNvPr id="3" name="Content Placeholder 2"/>
          <p:cNvSpPr>
            <a:spLocks noGrp="1"/>
          </p:cNvSpPr>
          <p:nvPr>
            <p:ph idx="1"/>
          </p:nvPr>
        </p:nvSpPr>
        <p:spPr>
          <a:xfrm>
            <a:off x="398835" y="2247089"/>
            <a:ext cx="10369683" cy="4492559"/>
          </a:xfrm>
        </p:spPr>
        <p:txBody>
          <a:bodyPr/>
          <a:lstStyle/>
          <a:p>
            <a:r>
              <a:rPr lang="en-US" dirty="0" smtClean="0"/>
              <a:t>21 Roofs replaced with 2012 Bond</a:t>
            </a:r>
          </a:p>
          <a:p>
            <a:r>
              <a:rPr lang="en-US" dirty="0" smtClean="0"/>
              <a:t>3 with rebuild of schools</a:t>
            </a:r>
          </a:p>
          <a:p>
            <a:r>
              <a:rPr lang="en-US" dirty="0" smtClean="0"/>
              <a:t>2017 Bond – First group</a:t>
            </a:r>
            <a:r>
              <a:rPr lang="en-US" dirty="0"/>
              <a:t> </a:t>
            </a:r>
            <a:r>
              <a:rPr lang="en-US" dirty="0" smtClean="0"/>
              <a:t>of projects has been prioritized and will be communicated to school site administration</a:t>
            </a:r>
          </a:p>
          <a:p>
            <a:endParaRPr lang="en-US" dirty="0"/>
          </a:p>
        </p:txBody>
      </p:sp>
      <p:sp>
        <p:nvSpPr>
          <p:cNvPr id="4" name="Slide Number Placeholder 3"/>
          <p:cNvSpPr>
            <a:spLocks noGrp="1"/>
          </p:cNvSpPr>
          <p:nvPr>
            <p:ph type="sldNum" sz="quarter" idx="12"/>
          </p:nvPr>
        </p:nvSpPr>
        <p:spPr/>
        <p:txBody>
          <a:bodyPr/>
          <a:lstStyle/>
          <a:p>
            <a:fld id="{2A013F82-EE5E-44EE-A61D-E31C6657F26F}" type="slidenum">
              <a:rPr lang="en-US" smtClean="0"/>
              <a:pPr/>
              <a:t>24</a:t>
            </a:fld>
            <a:endParaRPr lang="en-US"/>
          </a:p>
        </p:txBody>
      </p:sp>
    </p:spTree>
    <p:extLst>
      <p:ext uri="{BB962C8B-B14F-4D97-AF65-F5344CB8AC3E}">
        <p14:creationId xmlns:p14="http://schemas.microsoft.com/office/powerpoint/2010/main" val="395469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b="1" dirty="0">
                <a:latin typeface="+mn-lt"/>
              </a:rPr>
              <a:t>Roofs/Building Envelopes/Foundations</a:t>
            </a:r>
            <a:endParaRPr lang="en-US" sz="2800" dirty="0">
              <a:latin typeface="+mn-lt"/>
            </a:endParaRPr>
          </a:p>
        </p:txBody>
      </p:sp>
      <p:sp>
        <p:nvSpPr>
          <p:cNvPr id="3" name="Content Placeholder 2"/>
          <p:cNvSpPr>
            <a:spLocks noGrp="1"/>
          </p:cNvSpPr>
          <p:nvPr>
            <p:ph idx="1"/>
          </p:nvPr>
        </p:nvSpPr>
        <p:spPr>
          <a:xfrm>
            <a:off x="428017" y="2451370"/>
            <a:ext cx="9995323" cy="4035357"/>
          </a:xfrm>
        </p:spPr>
        <p:txBody>
          <a:bodyPr/>
          <a:lstStyle/>
          <a:p>
            <a:r>
              <a:rPr lang="en-US" dirty="0" smtClean="0"/>
              <a:t>Maintenance and OSM working together</a:t>
            </a:r>
          </a:p>
          <a:p>
            <a:r>
              <a:rPr lang="en-US" dirty="0" smtClean="0"/>
              <a:t>Some may need repairs now to get them through another season </a:t>
            </a:r>
          </a:p>
          <a:p>
            <a:r>
              <a:rPr lang="en-US" dirty="0" smtClean="0"/>
              <a:t>Re-evaluating now – post rainy season</a:t>
            </a:r>
          </a:p>
          <a:p>
            <a:pPr lvl="1"/>
            <a:r>
              <a:rPr lang="en-US" sz="2400" dirty="0" smtClean="0"/>
              <a:t>Adjustments will be necessary </a:t>
            </a:r>
          </a:p>
          <a:p>
            <a:r>
              <a:rPr lang="en-US" dirty="0" smtClean="0"/>
              <a:t>Re-evaluation will happen on a periodic basis</a:t>
            </a:r>
          </a:p>
          <a:p>
            <a:endParaRPr lang="en-US" dirty="0" smtClean="0"/>
          </a:p>
          <a:p>
            <a:pPr marL="0" indent="0">
              <a:buNone/>
            </a:pPr>
            <a:endParaRPr lang="en-US" dirty="0"/>
          </a:p>
        </p:txBody>
      </p:sp>
      <p:sp>
        <p:nvSpPr>
          <p:cNvPr id="4" name="Slide Number Placeholder 3"/>
          <p:cNvSpPr>
            <a:spLocks noGrp="1"/>
          </p:cNvSpPr>
          <p:nvPr>
            <p:ph type="sldNum" sz="quarter" idx="12"/>
          </p:nvPr>
        </p:nvSpPr>
        <p:spPr/>
        <p:txBody>
          <a:bodyPr/>
          <a:lstStyle/>
          <a:p>
            <a:fld id="{2A013F82-EE5E-44EE-A61D-E31C6657F26F}" type="slidenum">
              <a:rPr lang="en-US" smtClean="0"/>
              <a:pPr/>
              <a:t>25</a:t>
            </a:fld>
            <a:endParaRPr lang="en-US"/>
          </a:p>
        </p:txBody>
      </p:sp>
    </p:spTree>
    <p:extLst>
      <p:ext uri="{BB962C8B-B14F-4D97-AF65-F5344CB8AC3E}">
        <p14:creationId xmlns:p14="http://schemas.microsoft.com/office/powerpoint/2010/main" val="35451391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9612" y="467310"/>
            <a:ext cx="8229600" cy="1143000"/>
          </a:xfrm>
        </p:spPr>
        <p:txBody>
          <a:bodyPr>
            <a:normAutofit/>
          </a:bodyPr>
          <a:lstStyle/>
          <a:p>
            <a:pPr lvl="0" algn="ctr"/>
            <a:r>
              <a:rPr lang="en-US" sz="3200" b="1" dirty="0"/>
              <a:t>ADA - Accessibility:</a:t>
            </a:r>
          </a:p>
        </p:txBody>
      </p:sp>
      <p:sp>
        <p:nvSpPr>
          <p:cNvPr id="3" name="Content Placeholder 2"/>
          <p:cNvSpPr>
            <a:spLocks noGrp="1"/>
          </p:cNvSpPr>
          <p:nvPr>
            <p:ph idx="1"/>
          </p:nvPr>
        </p:nvSpPr>
        <p:spPr/>
        <p:txBody>
          <a:bodyPr>
            <a:normAutofit/>
          </a:bodyPr>
          <a:lstStyle/>
          <a:p>
            <a:pPr lvl="0">
              <a:lnSpc>
                <a:spcPct val="150000"/>
              </a:lnSpc>
            </a:pPr>
            <a:r>
              <a:rPr lang="en-US" dirty="0"/>
              <a:t>Internal stakeholder input received by Fall 2017</a:t>
            </a:r>
          </a:p>
          <a:p>
            <a:pPr lvl="0">
              <a:lnSpc>
                <a:spcPct val="150000"/>
              </a:lnSpc>
            </a:pPr>
            <a:r>
              <a:rPr lang="en-US" dirty="0"/>
              <a:t>Four funding priority scenarios developed Fall 2017</a:t>
            </a:r>
          </a:p>
          <a:p>
            <a:pPr lvl="0">
              <a:lnSpc>
                <a:spcPct val="150000"/>
              </a:lnSpc>
            </a:pPr>
            <a:r>
              <a:rPr lang="en-US" dirty="0"/>
              <a:t>Need stakeholder input to evaluate/recommend funding priority; early 2018</a:t>
            </a:r>
          </a:p>
          <a:p>
            <a:pPr lvl="0">
              <a:lnSpc>
                <a:spcPct val="150000"/>
              </a:lnSpc>
            </a:pPr>
            <a:r>
              <a:rPr lang="en-US" dirty="0"/>
              <a:t>DRAFT presentation to the full Board of Education, </a:t>
            </a:r>
            <a:r>
              <a:rPr lang="en-US" dirty="0" smtClean="0"/>
              <a:t>Spring </a:t>
            </a:r>
            <a:r>
              <a:rPr lang="en-US" dirty="0"/>
              <a:t>2018</a:t>
            </a:r>
          </a:p>
          <a:p>
            <a:pPr marL="0" lvl="0" indent="0">
              <a:lnSpc>
                <a:spcPct val="150000"/>
              </a:lnSpc>
              <a:buNone/>
            </a:pPr>
            <a:endParaRPr lang="en-US" dirty="0"/>
          </a:p>
          <a:p>
            <a:pPr lvl="0">
              <a:lnSpc>
                <a:spcPct val="150000"/>
              </a:lnSpc>
            </a:pPr>
            <a:endParaRPr lang="en-US" dirty="0"/>
          </a:p>
        </p:txBody>
      </p:sp>
      <p:sp>
        <p:nvSpPr>
          <p:cNvPr id="4" name="Slide Number Placeholder 3"/>
          <p:cNvSpPr>
            <a:spLocks noGrp="1"/>
          </p:cNvSpPr>
          <p:nvPr>
            <p:ph type="sldNum" sz="quarter" idx="12"/>
          </p:nvPr>
        </p:nvSpPr>
        <p:spPr/>
        <p:txBody>
          <a:bodyPr/>
          <a:lstStyle/>
          <a:p>
            <a:fld id="{2A013F82-EE5E-44EE-A61D-E31C6657F26F}" type="slidenum">
              <a:rPr lang="en-US" smtClean="0"/>
              <a:pPr/>
              <a:t>26</a:t>
            </a:fld>
            <a:endParaRPr lang="en-US"/>
          </a:p>
        </p:txBody>
      </p:sp>
    </p:spTree>
    <p:extLst>
      <p:ext uri="{BB962C8B-B14F-4D97-AF65-F5344CB8AC3E}">
        <p14:creationId xmlns:p14="http://schemas.microsoft.com/office/powerpoint/2010/main" val="71705161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4808" y="1035878"/>
            <a:ext cx="8229600" cy="869121"/>
          </a:xfrm>
        </p:spPr>
        <p:txBody>
          <a:bodyPr>
            <a:normAutofit fontScale="90000"/>
          </a:bodyPr>
          <a:lstStyle/>
          <a:p>
            <a:pPr algn="ctr"/>
            <a:r>
              <a:rPr lang="en-US" b="1" dirty="0"/>
              <a:t/>
            </a:r>
            <a:br>
              <a:rPr lang="en-US" b="1" dirty="0"/>
            </a:br>
            <a:r>
              <a:rPr lang="en-US" sz="3100" b="1" dirty="0">
                <a:latin typeface="+mn-lt"/>
              </a:rPr>
              <a:t>Facilities Condition Assessment (FCA):</a:t>
            </a:r>
            <a:r>
              <a:rPr lang="en-US" b="1" dirty="0"/>
              <a:t/>
            </a:r>
            <a:br>
              <a:rPr lang="en-US" b="1" dirty="0"/>
            </a:br>
            <a:endParaRPr lang="en-US" b="1" dirty="0"/>
          </a:p>
        </p:txBody>
      </p:sp>
      <p:sp>
        <p:nvSpPr>
          <p:cNvPr id="3" name="Content Placeholder 2"/>
          <p:cNvSpPr>
            <a:spLocks noGrp="1"/>
          </p:cNvSpPr>
          <p:nvPr>
            <p:ph idx="1"/>
          </p:nvPr>
        </p:nvSpPr>
        <p:spPr>
          <a:xfrm>
            <a:off x="593388" y="1904999"/>
            <a:ext cx="10330774" cy="4229911"/>
          </a:xfrm>
        </p:spPr>
        <p:txBody>
          <a:bodyPr>
            <a:normAutofit/>
          </a:bodyPr>
          <a:lstStyle/>
          <a:p>
            <a:r>
              <a:rPr lang="en-US" dirty="0"/>
              <a:t>Request For Proposal advertised February 7</a:t>
            </a:r>
            <a:r>
              <a:rPr lang="en-US" baseline="30000" dirty="0"/>
              <a:t>th</a:t>
            </a:r>
            <a:r>
              <a:rPr lang="en-US" dirty="0"/>
              <a:t>, 2018</a:t>
            </a:r>
            <a:endParaRPr lang="en-US" sz="1800" dirty="0">
              <a:solidFill>
                <a:srgbClr val="FF0000"/>
              </a:solidFill>
            </a:endParaRPr>
          </a:p>
          <a:p>
            <a:pPr>
              <a:lnSpc>
                <a:spcPct val="150000"/>
              </a:lnSpc>
            </a:pPr>
            <a:r>
              <a:rPr lang="en-US" dirty="0"/>
              <a:t>Pre-proposal meeting February 21</a:t>
            </a:r>
            <a:r>
              <a:rPr lang="en-US" baseline="30000" dirty="0"/>
              <a:t>st</a:t>
            </a:r>
            <a:r>
              <a:rPr lang="en-US" dirty="0"/>
              <a:t>, 2018</a:t>
            </a:r>
          </a:p>
          <a:p>
            <a:pPr>
              <a:lnSpc>
                <a:spcPct val="150000"/>
              </a:lnSpc>
            </a:pPr>
            <a:r>
              <a:rPr lang="en-US" dirty="0"/>
              <a:t>Proposals due March 29</a:t>
            </a:r>
            <a:r>
              <a:rPr lang="en-US" baseline="30000" dirty="0"/>
              <a:t>th</a:t>
            </a:r>
            <a:r>
              <a:rPr lang="en-US" dirty="0"/>
              <a:t>, 2018</a:t>
            </a:r>
          </a:p>
          <a:p>
            <a:pPr>
              <a:lnSpc>
                <a:spcPct val="150000"/>
              </a:lnSpc>
            </a:pPr>
            <a:r>
              <a:rPr lang="en-US" dirty="0"/>
              <a:t>Interviews April 20</a:t>
            </a:r>
            <a:r>
              <a:rPr lang="en-US" baseline="30000" dirty="0"/>
              <a:t>th</a:t>
            </a:r>
            <a:r>
              <a:rPr lang="en-US" dirty="0"/>
              <a:t>, 2018</a:t>
            </a:r>
          </a:p>
          <a:p>
            <a:pPr>
              <a:lnSpc>
                <a:spcPct val="150000"/>
              </a:lnSpc>
            </a:pPr>
            <a:r>
              <a:rPr lang="en-US" dirty="0"/>
              <a:t>Notice of Intent to Award April 27</a:t>
            </a:r>
            <a:r>
              <a:rPr lang="en-US" baseline="30000" dirty="0"/>
              <a:t>th</a:t>
            </a:r>
            <a:r>
              <a:rPr lang="en-US" dirty="0"/>
              <a:t>, 2018</a:t>
            </a:r>
          </a:p>
          <a:p>
            <a:pPr marL="0" indent="0">
              <a:buNone/>
            </a:pPr>
            <a:endParaRPr lang="en-US" dirty="0"/>
          </a:p>
        </p:txBody>
      </p:sp>
      <p:sp>
        <p:nvSpPr>
          <p:cNvPr id="4" name="Slide Number Placeholder 3"/>
          <p:cNvSpPr>
            <a:spLocks noGrp="1"/>
          </p:cNvSpPr>
          <p:nvPr>
            <p:ph type="sldNum" sz="quarter" idx="12"/>
          </p:nvPr>
        </p:nvSpPr>
        <p:spPr/>
        <p:txBody>
          <a:bodyPr/>
          <a:lstStyle/>
          <a:p>
            <a:fld id="{2A013F82-EE5E-44EE-A61D-E31C6657F26F}" type="slidenum">
              <a:rPr lang="en-US" smtClean="0"/>
              <a:pPr/>
              <a:t>27</a:t>
            </a:fld>
            <a:endParaRPr lang="en-US"/>
          </a:p>
        </p:txBody>
      </p:sp>
    </p:spTree>
    <p:extLst>
      <p:ext uri="{BB962C8B-B14F-4D97-AF65-F5344CB8AC3E}">
        <p14:creationId xmlns:p14="http://schemas.microsoft.com/office/powerpoint/2010/main" val="202226766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b="1" dirty="0">
                <a:latin typeface="+mn-lt"/>
              </a:rPr>
              <a:t>Radon Mitigation Systems </a:t>
            </a:r>
          </a:p>
        </p:txBody>
      </p:sp>
      <p:sp>
        <p:nvSpPr>
          <p:cNvPr id="3" name="Content Placeholder 2"/>
          <p:cNvSpPr>
            <a:spLocks noGrp="1"/>
          </p:cNvSpPr>
          <p:nvPr>
            <p:ph idx="1"/>
          </p:nvPr>
        </p:nvSpPr>
        <p:spPr>
          <a:xfrm>
            <a:off x="641906" y="2266080"/>
            <a:ext cx="10024506" cy="3621239"/>
          </a:xfrm>
        </p:spPr>
        <p:txBody>
          <a:bodyPr>
            <a:normAutofit/>
          </a:bodyPr>
          <a:lstStyle/>
          <a:p>
            <a:pPr algn="just">
              <a:spcAft>
                <a:spcPts val="600"/>
              </a:spcAft>
            </a:pPr>
            <a:r>
              <a:rPr lang="en-US" altLang="en-US" dirty="0">
                <a:ea typeface="Avenir Next"/>
                <a:cs typeface="Avenir Next"/>
              </a:rPr>
              <a:t>Radon is a naturally occurring radioactive gas and long-term health </a:t>
            </a:r>
            <a:r>
              <a:rPr lang="en-US" altLang="en-US" dirty="0" smtClean="0">
                <a:ea typeface="Avenir Next"/>
                <a:cs typeface="Avenir Next"/>
              </a:rPr>
              <a:t>hazard</a:t>
            </a:r>
            <a:endParaRPr lang="en-US" altLang="en-US" dirty="0">
              <a:ea typeface="Avenir Next"/>
              <a:cs typeface="Avenir Next"/>
            </a:endParaRPr>
          </a:p>
          <a:p>
            <a:pPr algn="just">
              <a:spcAft>
                <a:spcPts val="600"/>
              </a:spcAft>
            </a:pPr>
            <a:r>
              <a:rPr lang="en-US" altLang="en-US" dirty="0" smtClean="0">
                <a:ea typeface="Avenir Next"/>
                <a:cs typeface="Avenir Next"/>
              </a:rPr>
              <a:t>Oregon </a:t>
            </a:r>
            <a:r>
              <a:rPr lang="en-US" altLang="en-US" dirty="0">
                <a:ea typeface="Avenir Next"/>
                <a:cs typeface="Avenir Next"/>
              </a:rPr>
              <a:t>Health Authority and </a:t>
            </a:r>
            <a:r>
              <a:rPr lang="en-US" altLang="en-US" dirty="0" smtClean="0">
                <a:ea typeface="Avenir Next"/>
                <a:cs typeface="Avenir Next"/>
              </a:rPr>
              <a:t>the new </a:t>
            </a:r>
            <a:r>
              <a:rPr lang="en-US" altLang="en-US" dirty="0">
                <a:ea typeface="Avenir Next"/>
                <a:cs typeface="Avenir Next"/>
              </a:rPr>
              <a:t>Healthy and Safe Schools act </a:t>
            </a:r>
            <a:r>
              <a:rPr lang="en-US" altLang="en-US" dirty="0" smtClean="0">
                <a:ea typeface="Avenir Next"/>
                <a:cs typeface="Avenir Next"/>
              </a:rPr>
              <a:t>require re-testing locations with mitigation systems every </a:t>
            </a:r>
            <a:r>
              <a:rPr lang="en-US" altLang="en-US" dirty="0">
                <a:ea typeface="Avenir Next"/>
                <a:cs typeface="Avenir Next"/>
              </a:rPr>
              <a:t>five </a:t>
            </a:r>
            <a:r>
              <a:rPr lang="en-US" altLang="en-US" dirty="0" smtClean="0">
                <a:ea typeface="Avenir Next"/>
                <a:cs typeface="Avenir Next"/>
              </a:rPr>
              <a:t>years. Every ten years when no previous mitigation has been required</a:t>
            </a:r>
            <a:endParaRPr lang="en-US" altLang="en-US" dirty="0">
              <a:ea typeface="Avenir Next"/>
              <a:cs typeface="Avenir Next"/>
            </a:endParaRPr>
          </a:p>
          <a:p>
            <a:pPr algn="just">
              <a:spcAft>
                <a:spcPts val="600"/>
              </a:spcAft>
            </a:pPr>
            <a:r>
              <a:rPr lang="en-US" altLang="en-US" dirty="0" smtClean="0">
                <a:ea typeface="Avenir Next"/>
                <a:cs typeface="Avenir Next"/>
              </a:rPr>
              <a:t>Radon </a:t>
            </a:r>
            <a:r>
              <a:rPr lang="en-US" altLang="en-US" dirty="0">
                <a:ea typeface="Avenir Next"/>
                <a:cs typeface="Avenir Next"/>
              </a:rPr>
              <a:t>mitigation systems in PPS are required to have a ten-year </a:t>
            </a:r>
            <a:r>
              <a:rPr lang="en-US" altLang="en-US" dirty="0" smtClean="0">
                <a:ea typeface="Avenir Next"/>
                <a:cs typeface="Avenir Next"/>
              </a:rPr>
              <a:t>warranty</a:t>
            </a:r>
          </a:p>
          <a:p>
            <a:pPr marL="0" indent="0">
              <a:spcAft>
                <a:spcPts val="600"/>
              </a:spcAft>
              <a:buNone/>
            </a:pPr>
            <a:endParaRPr lang="en-US" altLang="en-US" dirty="0">
              <a:latin typeface="Calibri Light" panose="020F0302020204030204" pitchFamily="34" charset="0"/>
              <a:ea typeface="Avenir Next"/>
              <a:cs typeface="Avenir Next"/>
            </a:endParaRPr>
          </a:p>
          <a:p>
            <a:endParaRPr lang="en-US" dirty="0"/>
          </a:p>
        </p:txBody>
      </p:sp>
      <p:sp>
        <p:nvSpPr>
          <p:cNvPr id="4" name="Slide Number Placeholder 3"/>
          <p:cNvSpPr>
            <a:spLocks noGrp="1"/>
          </p:cNvSpPr>
          <p:nvPr>
            <p:ph type="sldNum" sz="quarter" idx="12"/>
          </p:nvPr>
        </p:nvSpPr>
        <p:spPr/>
        <p:txBody>
          <a:bodyPr/>
          <a:lstStyle/>
          <a:p>
            <a:fld id="{2A013F82-EE5E-44EE-A61D-E31C6657F26F}" type="slidenum">
              <a:rPr lang="en-US" smtClean="0"/>
              <a:pPr/>
              <a:t>28</a:t>
            </a:fld>
            <a:endParaRPr lang="en-US"/>
          </a:p>
        </p:txBody>
      </p:sp>
    </p:spTree>
    <p:extLst>
      <p:ext uri="{BB962C8B-B14F-4D97-AF65-F5344CB8AC3E}">
        <p14:creationId xmlns:p14="http://schemas.microsoft.com/office/powerpoint/2010/main" val="24053306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b="1" dirty="0">
                <a:latin typeface="+mn-lt"/>
              </a:rPr>
              <a:t>Radon Mitigation Systems </a:t>
            </a:r>
          </a:p>
        </p:txBody>
      </p:sp>
      <p:sp>
        <p:nvSpPr>
          <p:cNvPr id="3" name="Content Placeholder 2"/>
          <p:cNvSpPr>
            <a:spLocks noGrp="1"/>
          </p:cNvSpPr>
          <p:nvPr>
            <p:ph idx="1"/>
          </p:nvPr>
        </p:nvSpPr>
        <p:spPr>
          <a:xfrm>
            <a:off x="1249616" y="2792896"/>
            <a:ext cx="9134391" cy="3257708"/>
          </a:xfrm>
        </p:spPr>
        <p:txBody>
          <a:bodyPr numCol="2">
            <a:normAutofit lnSpcReduction="10000"/>
          </a:bodyPr>
          <a:lstStyle/>
          <a:p>
            <a:pPr lvl="1"/>
            <a:r>
              <a:rPr lang="en-US" dirty="0" smtClean="0"/>
              <a:t>Beaumont</a:t>
            </a:r>
          </a:p>
          <a:p>
            <a:pPr lvl="1"/>
            <a:r>
              <a:rPr lang="en-US" dirty="0" smtClean="0"/>
              <a:t>Kelly</a:t>
            </a:r>
          </a:p>
          <a:p>
            <a:pPr lvl="1"/>
            <a:r>
              <a:rPr lang="en-US" dirty="0"/>
              <a:t>L</a:t>
            </a:r>
            <a:r>
              <a:rPr lang="en-US" dirty="0" smtClean="0"/>
              <a:t>ane</a:t>
            </a:r>
          </a:p>
          <a:p>
            <a:pPr lvl="1"/>
            <a:r>
              <a:rPr lang="en-US" dirty="0" smtClean="0"/>
              <a:t>Lent – two systems</a:t>
            </a:r>
          </a:p>
          <a:p>
            <a:pPr lvl="1"/>
            <a:r>
              <a:rPr lang="en-US" dirty="0" smtClean="0"/>
              <a:t>Meek – two systems</a:t>
            </a:r>
          </a:p>
          <a:p>
            <a:pPr lvl="1"/>
            <a:r>
              <a:rPr lang="en-US" dirty="0" smtClean="0"/>
              <a:t>Ockley Green – two systems </a:t>
            </a:r>
          </a:p>
          <a:p>
            <a:pPr lvl="1"/>
            <a:r>
              <a:rPr lang="en-US" dirty="0" smtClean="0"/>
              <a:t>Peninsula</a:t>
            </a:r>
          </a:p>
          <a:p>
            <a:pPr lvl="1"/>
            <a:r>
              <a:rPr lang="en-US" dirty="0" smtClean="0"/>
              <a:t>Roosevelt – two systems</a:t>
            </a:r>
          </a:p>
          <a:p>
            <a:pPr lvl="1"/>
            <a:r>
              <a:rPr lang="en-US" dirty="0" err="1" smtClean="0"/>
              <a:t>Roseway</a:t>
            </a:r>
            <a:r>
              <a:rPr lang="en-US" dirty="0" smtClean="0"/>
              <a:t> Heights</a:t>
            </a:r>
          </a:p>
          <a:p>
            <a:pPr lvl="1"/>
            <a:r>
              <a:rPr lang="en-US" dirty="0" smtClean="0"/>
              <a:t>Skyline</a:t>
            </a:r>
          </a:p>
          <a:p>
            <a:pPr lvl="1"/>
            <a:endParaRPr lang="en-US" dirty="0"/>
          </a:p>
          <a:p>
            <a:pPr marL="0" lvl="0" indent="0">
              <a:buNone/>
            </a:pPr>
            <a:endParaRPr lang="en-US" dirty="0"/>
          </a:p>
          <a:p>
            <a:pPr>
              <a:spcAft>
                <a:spcPts val="600"/>
              </a:spcAft>
            </a:pPr>
            <a:endParaRPr lang="en-US" altLang="en-US" dirty="0">
              <a:latin typeface="Calibri Light" panose="020F0302020204030204" pitchFamily="34" charset="0"/>
              <a:ea typeface="Avenir Next"/>
              <a:cs typeface="Avenir Next"/>
            </a:endParaRPr>
          </a:p>
          <a:p>
            <a:endParaRPr lang="en-US" dirty="0"/>
          </a:p>
        </p:txBody>
      </p:sp>
      <p:sp>
        <p:nvSpPr>
          <p:cNvPr id="4" name="Slide Number Placeholder 3"/>
          <p:cNvSpPr>
            <a:spLocks noGrp="1"/>
          </p:cNvSpPr>
          <p:nvPr>
            <p:ph type="sldNum" sz="quarter" idx="12"/>
          </p:nvPr>
        </p:nvSpPr>
        <p:spPr/>
        <p:txBody>
          <a:bodyPr/>
          <a:lstStyle/>
          <a:p>
            <a:fld id="{2A013F82-EE5E-44EE-A61D-E31C6657F26F}" type="slidenum">
              <a:rPr lang="en-US" smtClean="0"/>
              <a:pPr/>
              <a:t>29</a:t>
            </a:fld>
            <a:endParaRPr lang="en-US"/>
          </a:p>
        </p:txBody>
      </p:sp>
      <p:sp>
        <p:nvSpPr>
          <p:cNvPr id="6" name="Content Placeholder 2"/>
          <p:cNvSpPr txBox="1">
            <a:spLocks/>
          </p:cNvSpPr>
          <p:nvPr/>
        </p:nvSpPr>
        <p:spPr>
          <a:xfrm>
            <a:off x="1522413" y="1801823"/>
            <a:ext cx="9134391" cy="991073"/>
          </a:xfrm>
          <a:prstGeom prst="rect">
            <a:avLst/>
          </a:prstGeom>
        </p:spPr>
        <p:txBody>
          <a:bodyPr vert="horz" lIns="91440" tIns="45720" rIns="91440" bIns="45720" numCol="1" rtlCol="0">
            <a:normAutofit/>
          </a:bodyPr>
          <a:lst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bg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bg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bg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bg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bg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a:lstStyle>
          <a:p>
            <a:r>
              <a:rPr lang="en-US" dirty="0" smtClean="0"/>
              <a:t>14 mitigation systems completed in 10 schools (nine awaiting final city inspection)</a:t>
            </a:r>
            <a:endParaRPr lang="en-US" altLang="en-US" dirty="0" smtClean="0">
              <a:latin typeface="Calibri Light" panose="020F0302020204030204" pitchFamily="34" charset="0"/>
              <a:ea typeface="Avenir Next"/>
              <a:cs typeface="Avenir Next"/>
            </a:endParaRPr>
          </a:p>
          <a:p>
            <a:endParaRPr lang="en-US" dirty="0"/>
          </a:p>
        </p:txBody>
      </p:sp>
    </p:spTree>
    <p:extLst>
      <p:ext uri="{BB962C8B-B14F-4D97-AF65-F5344CB8AC3E}">
        <p14:creationId xmlns:p14="http://schemas.microsoft.com/office/powerpoint/2010/main" val="39469808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0655" y="924233"/>
            <a:ext cx="11475203" cy="7517240"/>
          </a:xfrm>
        </p:spPr>
        <p:txBody>
          <a:bodyPr vert="horz" lIns="91440" tIns="45720" rIns="91440" bIns="45720" rtlCol="0" anchor="t">
            <a:normAutofit/>
          </a:bodyPr>
          <a:lstStyle/>
          <a:p>
            <a:pPr marL="0" lvl="0" indent="0" algn="ctr">
              <a:buNone/>
            </a:pPr>
            <a:r>
              <a:rPr lang="en-US" sz="2800" b="1" dirty="0"/>
              <a:t>Drinking Water Key Milestones:</a:t>
            </a:r>
          </a:p>
          <a:p>
            <a:pPr marL="231775" lvl="1" indent="0">
              <a:buNone/>
            </a:pPr>
            <a:r>
              <a:rPr lang="en-US" sz="2400" b="1" dirty="0" smtClean="0"/>
              <a:t>Complete:</a:t>
            </a:r>
            <a:endParaRPr lang="en-US" sz="2400" b="1" dirty="0"/>
          </a:p>
          <a:p>
            <a:pPr lvl="2"/>
            <a:r>
              <a:rPr lang="en-US" sz="2400" dirty="0"/>
              <a:t>September, 2017 – Kick-off of Pilot Project Fixture Replacement at Astor</a:t>
            </a:r>
          </a:p>
          <a:p>
            <a:pPr lvl="2"/>
            <a:r>
              <a:rPr lang="en-US" sz="2400" dirty="0"/>
              <a:t>December, 2017 – Pilot Project Fixture Replacement Completed</a:t>
            </a:r>
          </a:p>
          <a:p>
            <a:pPr lvl="3"/>
            <a:r>
              <a:rPr lang="en-US" sz="2400" dirty="0"/>
              <a:t>All 15 schools returned to service*</a:t>
            </a:r>
          </a:p>
          <a:p>
            <a:pPr lvl="2"/>
            <a:r>
              <a:rPr lang="en-US" sz="2400" dirty="0"/>
              <a:t>December, 2017 – Group 2 awarded</a:t>
            </a:r>
          </a:p>
          <a:p>
            <a:pPr lvl="2"/>
            <a:r>
              <a:rPr lang="en-US" sz="2400" i="1" dirty="0">
                <a:solidFill>
                  <a:srgbClr val="FF0000"/>
                </a:solidFill>
              </a:rPr>
              <a:t>January, 2018 – Group 3 awarded </a:t>
            </a:r>
          </a:p>
          <a:p>
            <a:pPr lvl="2"/>
            <a:r>
              <a:rPr lang="en-US" sz="2400" i="1" dirty="0">
                <a:solidFill>
                  <a:srgbClr val="FF0000"/>
                </a:solidFill>
              </a:rPr>
              <a:t>February, 2018 – Group 4 bids opened; award pending</a:t>
            </a:r>
          </a:p>
          <a:p>
            <a:pPr lvl="2"/>
            <a:r>
              <a:rPr lang="en-US" sz="2400" i="1" dirty="0">
                <a:solidFill>
                  <a:srgbClr val="FF0000"/>
                </a:solidFill>
              </a:rPr>
              <a:t>February 14, 2018 – Group 5 Bid Documents released to the four participating </a:t>
            </a:r>
            <a:r>
              <a:rPr lang="en-US" sz="2400" i="1" dirty="0" smtClean="0">
                <a:solidFill>
                  <a:srgbClr val="FF0000"/>
                </a:solidFill>
              </a:rPr>
              <a:t>contractors</a:t>
            </a:r>
            <a:endParaRPr lang="en-US" sz="2400" i="1" dirty="0">
              <a:solidFill>
                <a:srgbClr val="FF0000"/>
              </a:solidFill>
            </a:endParaRPr>
          </a:p>
          <a:p>
            <a:pPr lvl="3"/>
            <a:r>
              <a:rPr lang="en-US" sz="2400" i="1" dirty="0">
                <a:solidFill>
                  <a:srgbClr val="FF0000"/>
                </a:solidFill>
              </a:rPr>
              <a:t>Bids scheduled to be opened on March 1, </a:t>
            </a:r>
            <a:r>
              <a:rPr lang="en-US" sz="2400" i="1" dirty="0" smtClean="0">
                <a:solidFill>
                  <a:srgbClr val="FF0000"/>
                </a:solidFill>
              </a:rPr>
              <a:t>2018</a:t>
            </a:r>
          </a:p>
          <a:p>
            <a:pPr marL="682625" lvl="3" indent="0">
              <a:buNone/>
            </a:pPr>
            <a:endParaRPr lang="en-US" sz="2400" dirty="0"/>
          </a:p>
          <a:p>
            <a:pPr marL="463550" lvl="2" indent="0">
              <a:buNone/>
            </a:pPr>
            <a:r>
              <a:rPr lang="en-US" sz="1400" dirty="0" smtClean="0"/>
              <a:t>* </a:t>
            </a:r>
            <a:r>
              <a:rPr lang="en-US" sz="1400" dirty="0"/>
              <a:t>1 fixture at each of two schools remain under review and out of service and 1 kitchen fixture at another school remains in use under  the pre-existing flush protocol</a:t>
            </a:r>
          </a:p>
          <a:p>
            <a:pPr lvl="2"/>
            <a:endParaRPr lang="en-US" sz="1900" dirty="0"/>
          </a:p>
          <a:p>
            <a:pPr lvl="2"/>
            <a:endParaRPr lang="en-US" sz="1900" dirty="0"/>
          </a:p>
          <a:p>
            <a:pPr marL="463550" lvl="2" indent="0">
              <a:buNone/>
            </a:pPr>
            <a:endParaRPr lang="en-US" sz="1900" dirty="0"/>
          </a:p>
          <a:p>
            <a:pPr lvl="2"/>
            <a:endParaRPr lang="en-US" sz="1900" dirty="0"/>
          </a:p>
          <a:p>
            <a:pPr lvl="2"/>
            <a:endParaRPr lang="en-US" dirty="0"/>
          </a:p>
        </p:txBody>
      </p:sp>
      <p:sp>
        <p:nvSpPr>
          <p:cNvPr id="4" name="Slide Number Placeholder 3"/>
          <p:cNvSpPr>
            <a:spLocks noGrp="1"/>
          </p:cNvSpPr>
          <p:nvPr>
            <p:ph type="sldNum" sz="quarter" idx="12"/>
          </p:nvPr>
        </p:nvSpPr>
        <p:spPr/>
        <p:txBody>
          <a:bodyPr/>
          <a:lstStyle/>
          <a:p>
            <a:fld id="{2A013F82-EE5E-44EE-A61D-E31C6657F26F}" type="slidenum">
              <a:rPr lang="en-US" smtClean="0"/>
              <a:pPr/>
              <a:t>3</a:t>
            </a:fld>
            <a:endParaRPr lang="en-US"/>
          </a:p>
        </p:txBody>
      </p:sp>
      <p:sp>
        <p:nvSpPr>
          <p:cNvPr id="5" name="Rectangle 1">
            <a:extLst>
              <a:ext uri="{FF2B5EF4-FFF2-40B4-BE49-F238E27FC236}">
                <a16:creationId xmlns:a16="http://schemas.microsoft.com/office/drawing/2014/main" id="{8480F25B-B036-4BBA-8C2E-B2CBD6F8F831}"/>
              </a:ext>
            </a:extLst>
          </p:cNvPr>
          <p:cNvSpPr>
            <a:spLocks noChangeArrowheads="1"/>
          </p:cNvSpPr>
          <p:nvPr/>
        </p:nvSpPr>
        <p:spPr bwMode="auto">
          <a:xfrm>
            <a:off x="2355850" y="2938463"/>
            <a:ext cx="121888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35689137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b="1" dirty="0">
                <a:latin typeface="+mn-lt"/>
              </a:rPr>
              <a:t>Radon Mitigation Systems </a:t>
            </a:r>
          </a:p>
        </p:txBody>
      </p:sp>
      <p:sp>
        <p:nvSpPr>
          <p:cNvPr id="3" name="Content Placeholder 2"/>
          <p:cNvSpPr>
            <a:spLocks noGrp="1"/>
          </p:cNvSpPr>
          <p:nvPr>
            <p:ph idx="1"/>
          </p:nvPr>
        </p:nvSpPr>
        <p:spPr>
          <a:xfrm>
            <a:off x="885217" y="2062264"/>
            <a:ext cx="9771587" cy="3326165"/>
          </a:xfrm>
        </p:spPr>
        <p:txBody>
          <a:bodyPr>
            <a:normAutofit/>
          </a:bodyPr>
          <a:lstStyle/>
          <a:p>
            <a:pPr lvl="0"/>
            <a:r>
              <a:rPr lang="en-US" dirty="0" smtClean="0"/>
              <a:t>Three </a:t>
            </a:r>
            <a:r>
              <a:rPr lang="en-US" dirty="0"/>
              <a:t>systems </a:t>
            </a:r>
            <a:r>
              <a:rPr lang="en-US" dirty="0" smtClean="0"/>
              <a:t>in development or performance </a:t>
            </a:r>
            <a:r>
              <a:rPr lang="en-US" dirty="0"/>
              <a:t>validation </a:t>
            </a:r>
            <a:r>
              <a:rPr lang="en-US" dirty="0" smtClean="0"/>
              <a:t>stage</a:t>
            </a:r>
          </a:p>
          <a:p>
            <a:pPr lvl="1"/>
            <a:r>
              <a:rPr lang="en-US" sz="2400" dirty="0" smtClean="0"/>
              <a:t>Astor, Humboldt, and Vernon  </a:t>
            </a:r>
            <a:endParaRPr lang="en-US" sz="2400" dirty="0"/>
          </a:p>
          <a:p>
            <a:pPr lvl="0"/>
            <a:r>
              <a:rPr lang="en-US" dirty="0" smtClean="0"/>
              <a:t>Two sites not </a:t>
            </a:r>
            <a:r>
              <a:rPr lang="en-US" dirty="0"/>
              <a:t>started yet due to asbestos abatement in </a:t>
            </a:r>
            <a:r>
              <a:rPr lang="en-US" dirty="0" smtClean="0"/>
              <a:t>progress</a:t>
            </a:r>
          </a:p>
          <a:p>
            <a:pPr lvl="1"/>
            <a:r>
              <a:rPr lang="en-US" sz="2400" dirty="0" smtClean="0"/>
              <a:t>Marysville and Wilcox</a:t>
            </a:r>
          </a:p>
          <a:p>
            <a:pPr lvl="1"/>
            <a:endParaRPr lang="en-US" dirty="0"/>
          </a:p>
          <a:p>
            <a:pPr>
              <a:spcAft>
                <a:spcPts val="600"/>
              </a:spcAft>
            </a:pPr>
            <a:endParaRPr lang="en-US" altLang="en-US" dirty="0">
              <a:latin typeface="Calibri Light" panose="020F0302020204030204" pitchFamily="34" charset="0"/>
              <a:ea typeface="Avenir Next"/>
              <a:cs typeface="Avenir Next"/>
            </a:endParaRPr>
          </a:p>
          <a:p>
            <a:endParaRPr lang="en-US" dirty="0"/>
          </a:p>
        </p:txBody>
      </p:sp>
      <p:sp>
        <p:nvSpPr>
          <p:cNvPr id="4" name="Slide Number Placeholder 3"/>
          <p:cNvSpPr>
            <a:spLocks noGrp="1"/>
          </p:cNvSpPr>
          <p:nvPr>
            <p:ph type="sldNum" sz="quarter" idx="12"/>
          </p:nvPr>
        </p:nvSpPr>
        <p:spPr/>
        <p:txBody>
          <a:bodyPr/>
          <a:lstStyle/>
          <a:p>
            <a:fld id="{2A013F82-EE5E-44EE-A61D-E31C6657F26F}" type="slidenum">
              <a:rPr lang="en-US" smtClean="0"/>
              <a:pPr/>
              <a:t>30</a:t>
            </a:fld>
            <a:endParaRPr lang="en-US"/>
          </a:p>
        </p:txBody>
      </p:sp>
    </p:spTree>
    <p:extLst>
      <p:ext uri="{BB962C8B-B14F-4D97-AF65-F5344CB8AC3E}">
        <p14:creationId xmlns:p14="http://schemas.microsoft.com/office/powerpoint/2010/main" val="227029884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b="1" dirty="0">
                <a:latin typeface="+mn-lt"/>
              </a:rPr>
              <a:t>Radon Mitigation Systems </a:t>
            </a:r>
          </a:p>
        </p:txBody>
      </p:sp>
      <p:sp>
        <p:nvSpPr>
          <p:cNvPr id="3" name="Content Placeholder 2"/>
          <p:cNvSpPr>
            <a:spLocks noGrp="1"/>
          </p:cNvSpPr>
          <p:nvPr>
            <p:ph idx="1"/>
          </p:nvPr>
        </p:nvSpPr>
        <p:spPr>
          <a:xfrm>
            <a:off x="963039" y="2062264"/>
            <a:ext cx="9693766" cy="3667327"/>
          </a:xfrm>
        </p:spPr>
        <p:txBody>
          <a:bodyPr>
            <a:normAutofit/>
          </a:bodyPr>
          <a:lstStyle/>
          <a:p>
            <a:pPr lvl="0"/>
            <a:r>
              <a:rPr lang="en-US" dirty="0" smtClean="0"/>
              <a:t>Annual </a:t>
            </a:r>
            <a:r>
              <a:rPr lang="en-US" dirty="0"/>
              <a:t>Radon plan will post on September 1, 2018</a:t>
            </a:r>
          </a:p>
          <a:p>
            <a:pPr lvl="0"/>
            <a:r>
              <a:rPr lang="en-US" dirty="0"/>
              <a:t>Risk Management working with CIPA to evolve the web presence of radon information</a:t>
            </a:r>
          </a:p>
          <a:p>
            <a:pPr lvl="0"/>
            <a:r>
              <a:rPr lang="en-US" dirty="0"/>
              <a:t>Healthy and Safe Schools web page updated with thorough detail </a:t>
            </a:r>
            <a:r>
              <a:rPr lang="en-US" u="sng" dirty="0">
                <a:hlinkClick r:id="rId2"/>
              </a:rPr>
              <a:t>https://www.pps.net/Page/4070</a:t>
            </a:r>
            <a:r>
              <a:rPr lang="en-US" u="sng" dirty="0"/>
              <a:t>.</a:t>
            </a:r>
            <a:endParaRPr lang="en-US" dirty="0"/>
          </a:p>
          <a:p>
            <a:pPr>
              <a:spcAft>
                <a:spcPts val="600"/>
              </a:spcAft>
            </a:pPr>
            <a:endParaRPr lang="en-US" altLang="en-US" dirty="0">
              <a:latin typeface="Calibri Light" panose="020F0302020204030204" pitchFamily="34" charset="0"/>
              <a:ea typeface="Avenir Next"/>
              <a:cs typeface="Avenir Next"/>
            </a:endParaRPr>
          </a:p>
          <a:p>
            <a:endParaRPr lang="en-US" dirty="0"/>
          </a:p>
        </p:txBody>
      </p:sp>
      <p:sp>
        <p:nvSpPr>
          <p:cNvPr id="4" name="Slide Number Placeholder 3"/>
          <p:cNvSpPr>
            <a:spLocks noGrp="1"/>
          </p:cNvSpPr>
          <p:nvPr>
            <p:ph type="sldNum" sz="quarter" idx="12"/>
          </p:nvPr>
        </p:nvSpPr>
        <p:spPr/>
        <p:txBody>
          <a:bodyPr/>
          <a:lstStyle/>
          <a:p>
            <a:fld id="{2A013F82-EE5E-44EE-A61D-E31C6657F26F}" type="slidenum">
              <a:rPr lang="en-US" smtClean="0"/>
              <a:pPr/>
              <a:t>31</a:t>
            </a:fld>
            <a:endParaRPr lang="en-US"/>
          </a:p>
        </p:txBody>
      </p:sp>
    </p:spTree>
    <p:extLst>
      <p:ext uri="{BB962C8B-B14F-4D97-AF65-F5344CB8AC3E}">
        <p14:creationId xmlns:p14="http://schemas.microsoft.com/office/powerpoint/2010/main" val="363215300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42658" y="2438401"/>
            <a:ext cx="4103914" cy="2427514"/>
          </a:xfrm>
        </p:spPr>
        <p:txBody>
          <a:bodyPr>
            <a:normAutofit fontScale="90000"/>
          </a:bodyPr>
          <a:lstStyle/>
          <a:p>
            <a:pPr algn="ctr"/>
            <a:r>
              <a:rPr lang="en-US" b="1" dirty="0" smtClean="0">
                <a:latin typeface="Calibri Light" panose="020F0302020204030204" pitchFamily="34" charset="0"/>
              </a:rPr>
              <a:t>Security:</a:t>
            </a:r>
            <a:r>
              <a:rPr lang="en-US" sz="3200" b="1" dirty="0" smtClean="0">
                <a:latin typeface="Calibri Light" panose="020F0302020204030204" pitchFamily="34" charset="0"/>
              </a:rPr>
              <a:t> </a:t>
            </a:r>
            <a:br>
              <a:rPr lang="en-US" sz="3200" b="1" dirty="0" smtClean="0">
                <a:latin typeface="Calibri Light" panose="020F0302020204030204" pitchFamily="34" charset="0"/>
              </a:rPr>
            </a:br>
            <a:r>
              <a:rPr lang="en-US" sz="3200" b="1" dirty="0">
                <a:latin typeface="Calibri Light" panose="020F0302020204030204" pitchFamily="34" charset="0"/>
              </a:rPr>
              <a:t/>
            </a:r>
            <a:br>
              <a:rPr lang="en-US" sz="3200" b="1" dirty="0">
                <a:latin typeface="Calibri Light" panose="020F0302020204030204" pitchFamily="34" charset="0"/>
              </a:rPr>
            </a:br>
            <a:r>
              <a:rPr lang="en-US" dirty="0" smtClean="0">
                <a:latin typeface="Calibri Light" panose="020F0302020204030204" pitchFamily="34" charset="0"/>
              </a:rPr>
              <a:t>Stakeholder Engagement with school site administration, staff and community members will begin soon!</a:t>
            </a:r>
            <a:endParaRPr lang="en-US" dirty="0">
              <a:latin typeface="Calibri Light" panose="020F0302020204030204" pitchFamily="34" charset="0"/>
            </a:endParaRPr>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8752114" y="1338942"/>
            <a:ext cx="3106285" cy="1937658"/>
          </a:xfr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8420" y="4408713"/>
            <a:ext cx="3870552" cy="2025424"/>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4859" y="1338943"/>
            <a:ext cx="3247799" cy="2458812"/>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66495" y="3701143"/>
            <a:ext cx="4191904" cy="2732994"/>
          </a:xfrm>
          <a:prstGeom prst="rect">
            <a:avLst/>
          </a:prstGeom>
        </p:spPr>
      </p:pic>
      <p:sp>
        <p:nvSpPr>
          <p:cNvPr id="3" name="Slide Number Placeholder 2"/>
          <p:cNvSpPr>
            <a:spLocks noGrp="1"/>
          </p:cNvSpPr>
          <p:nvPr>
            <p:ph type="sldNum" sz="quarter" idx="12"/>
          </p:nvPr>
        </p:nvSpPr>
        <p:spPr/>
        <p:txBody>
          <a:bodyPr/>
          <a:lstStyle/>
          <a:p>
            <a:fld id="{2A013F82-EE5E-44EE-A61D-E31C6657F26F}" type="slidenum">
              <a:rPr lang="en-US" smtClean="0"/>
              <a:pPr/>
              <a:t>32</a:t>
            </a:fld>
            <a:endParaRPr lang="en-US"/>
          </a:p>
        </p:txBody>
      </p:sp>
    </p:spTree>
    <p:extLst>
      <p:ext uri="{BB962C8B-B14F-4D97-AF65-F5344CB8AC3E}">
        <p14:creationId xmlns:p14="http://schemas.microsoft.com/office/powerpoint/2010/main" val="17441355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90664" y="1254867"/>
            <a:ext cx="10729608" cy="4782311"/>
          </a:xfrm>
        </p:spPr>
        <p:txBody>
          <a:bodyPr vert="horz" lIns="68598" tIns="34299" rIns="68598" bIns="34299" rtlCol="0" anchor="t">
            <a:normAutofit lnSpcReduction="10000"/>
          </a:bodyPr>
          <a:lstStyle/>
          <a:p>
            <a:pPr marL="0" indent="0" algn="ctr">
              <a:buNone/>
            </a:pPr>
            <a:r>
              <a:rPr lang="en-US" sz="2800" b="1" dirty="0"/>
              <a:t>Drinking Water Key Milestones:</a:t>
            </a:r>
          </a:p>
          <a:p>
            <a:pPr marL="0" indent="0" algn="ctr">
              <a:buNone/>
            </a:pPr>
            <a:endParaRPr lang="en-US" sz="1951" b="1" dirty="0"/>
          </a:p>
          <a:p>
            <a:pPr marL="231775" lvl="1" indent="0">
              <a:buNone/>
            </a:pPr>
            <a:r>
              <a:rPr lang="en-US" sz="2400" b="1" dirty="0"/>
              <a:t>Look Ahead:</a:t>
            </a:r>
          </a:p>
          <a:p>
            <a:pPr marL="457200" lvl="1" indent="0">
              <a:buNone/>
            </a:pPr>
            <a:endParaRPr lang="en-US" sz="1800" b="1" dirty="0"/>
          </a:p>
          <a:p>
            <a:pPr lvl="2"/>
            <a:r>
              <a:rPr lang="en-US" sz="2400" dirty="0"/>
              <a:t>February, 2018 -  Group 3 initial fixture replacement completion expected </a:t>
            </a:r>
          </a:p>
          <a:p>
            <a:pPr lvl="2"/>
            <a:r>
              <a:rPr lang="en-US" sz="2400" dirty="0"/>
              <a:t>February 21 &amp; 22, 2018 – Group 4 Mandatory “Pre-Bid” Site Visits</a:t>
            </a:r>
          </a:p>
          <a:p>
            <a:pPr lvl="2"/>
            <a:r>
              <a:rPr lang="en-US" sz="2400" dirty="0"/>
              <a:t>March, 2018 – Group 4 contracts awarded; fixture replacement completion expected in Spring, 2018</a:t>
            </a:r>
          </a:p>
          <a:p>
            <a:pPr lvl="2"/>
            <a:r>
              <a:rPr lang="en-US" sz="2400" dirty="0"/>
              <a:t>March, 2018 – Group 5 contracts awarded; fixture replacement completion expected in Spring/ Summer, 2018</a:t>
            </a:r>
          </a:p>
          <a:p>
            <a:pPr lvl="2"/>
            <a:r>
              <a:rPr lang="en-US" sz="2400" dirty="0"/>
              <a:t>April, 2018 – Group 6 contracts awarded; fixture replacement completion expected in Summer, 2018</a:t>
            </a:r>
          </a:p>
          <a:p>
            <a:pPr lvl="2"/>
            <a:endParaRPr lang="en-US" sz="1425" dirty="0"/>
          </a:p>
          <a:p>
            <a:pPr lvl="2"/>
            <a:endParaRPr lang="en-US" sz="1425" dirty="0"/>
          </a:p>
          <a:p>
            <a:pPr lvl="2"/>
            <a:endParaRPr lang="en-US" sz="1425" dirty="0"/>
          </a:p>
          <a:p>
            <a:pPr lvl="2"/>
            <a:endParaRPr lang="en-US" sz="1425" dirty="0"/>
          </a:p>
          <a:p>
            <a:pPr lvl="2"/>
            <a:endParaRPr lang="en-US" dirty="0"/>
          </a:p>
        </p:txBody>
      </p:sp>
      <p:sp>
        <p:nvSpPr>
          <p:cNvPr id="4" name="Slide Number Placeholder 3"/>
          <p:cNvSpPr>
            <a:spLocks noGrp="1"/>
          </p:cNvSpPr>
          <p:nvPr>
            <p:ph type="sldNum" sz="quarter" idx="12"/>
          </p:nvPr>
        </p:nvSpPr>
        <p:spPr/>
        <p:txBody>
          <a:bodyPr/>
          <a:lstStyle/>
          <a:p>
            <a:fld id="{2A013F82-EE5E-44EE-A61D-E31C6657F26F}" type="slidenum">
              <a:rPr lang="en-US" smtClean="0"/>
              <a:pPr/>
              <a:t>4</a:t>
            </a:fld>
            <a:endParaRPr lang="en-US"/>
          </a:p>
        </p:txBody>
      </p:sp>
      <p:sp>
        <p:nvSpPr>
          <p:cNvPr id="5" name="Rectangle 1">
            <a:extLst>
              <a:ext uri="{FF2B5EF4-FFF2-40B4-BE49-F238E27FC236}">
                <a16:creationId xmlns:a16="http://schemas.microsoft.com/office/drawing/2014/main" id="{8480F25B-B036-4BBA-8C2E-B2CBD6F8F831}"/>
              </a:ext>
            </a:extLst>
          </p:cNvPr>
          <p:cNvSpPr>
            <a:spLocks noChangeArrowheads="1"/>
          </p:cNvSpPr>
          <p:nvPr/>
        </p:nvSpPr>
        <p:spPr bwMode="auto">
          <a:xfrm>
            <a:off x="3289761" y="3093989"/>
            <a:ext cx="138600" cy="2770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98" tIns="34299" rIns="68598" bIns="34299" numCol="1" anchor="ctr" anchorCtr="0" compatLnSpc="1">
            <a:prstTxWarp prst="textNoShape">
              <a:avLst/>
            </a:prstTxWarp>
            <a:spAutoFit/>
          </a:bodyPr>
          <a:lstStyle/>
          <a:p>
            <a:endParaRPr lang="en-US" sz="1350"/>
          </a:p>
        </p:txBody>
      </p:sp>
    </p:spTree>
    <p:extLst>
      <p:ext uri="{BB962C8B-B14F-4D97-AF65-F5344CB8AC3E}">
        <p14:creationId xmlns:p14="http://schemas.microsoft.com/office/powerpoint/2010/main" val="38482722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07420" y="814954"/>
            <a:ext cx="8816283" cy="5956418"/>
          </a:xfrm>
        </p:spPr>
      </p:pic>
      <p:sp>
        <p:nvSpPr>
          <p:cNvPr id="5" name="Slide Number Placeholder 4"/>
          <p:cNvSpPr>
            <a:spLocks noGrp="1"/>
          </p:cNvSpPr>
          <p:nvPr>
            <p:ph type="sldNum" sz="quarter" idx="12"/>
          </p:nvPr>
        </p:nvSpPr>
        <p:spPr/>
        <p:txBody>
          <a:bodyPr/>
          <a:lstStyle/>
          <a:p>
            <a:fld id="{2A013F82-EE5E-44EE-A61D-E31C6657F26F}" type="slidenum">
              <a:rPr lang="en-US" smtClean="0"/>
              <a:pPr/>
              <a:t>5</a:t>
            </a:fld>
            <a:endParaRPr lang="en-US"/>
          </a:p>
        </p:txBody>
      </p:sp>
    </p:spTree>
    <p:extLst>
      <p:ext uri="{BB962C8B-B14F-4D97-AF65-F5344CB8AC3E}">
        <p14:creationId xmlns:p14="http://schemas.microsoft.com/office/powerpoint/2010/main" val="9699232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975234" y="829294"/>
            <a:ext cx="4649001" cy="6028705"/>
          </a:xfrm>
        </p:spPr>
      </p:pic>
      <p:sp>
        <p:nvSpPr>
          <p:cNvPr id="6" name="Slide Number Placeholder 5"/>
          <p:cNvSpPr>
            <a:spLocks noGrp="1"/>
          </p:cNvSpPr>
          <p:nvPr>
            <p:ph type="sldNum" sz="quarter" idx="12"/>
          </p:nvPr>
        </p:nvSpPr>
        <p:spPr/>
        <p:txBody>
          <a:bodyPr/>
          <a:lstStyle/>
          <a:p>
            <a:fld id="{2A013F82-EE5E-44EE-A61D-E31C6657F26F}" type="slidenum">
              <a:rPr lang="en-US" smtClean="0"/>
              <a:pPr/>
              <a:t>6</a:t>
            </a:fld>
            <a:endParaRPr lang="en-US"/>
          </a:p>
        </p:txBody>
      </p:sp>
    </p:spTree>
    <p:extLst>
      <p:ext uri="{BB962C8B-B14F-4D97-AF65-F5344CB8AC3E}">
        <p14:creationId xmlns:p14="http://schemas.microsoft.com/office/powerpoint/2010/main" val="28005426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B11F57-C8BB-034F-A5C2-0D4B6B9C9788}"/>
              </a:ext>
            </a:extLst>
          </p:cNvPr>
          <p:cNvSpPr>
            <a:spLocks noGrp="1"/>
          </p:cNvSpPr>
          <p:nvPr>
            <p:ph type="title"/>
          </p:nvPr>
        </p:nvSpPr>
        <p:spPr>
          <a:xfrm>
            <a:off x="690665" y="533399"/>
            <a:ext cx="9966140" cy="1371600"/>
          </a:xfrm>
        </p:spPr>
        <p:txBody>
          <a:bodyPr>
            <a:normAutofit/>
          </a:bodyPr>
          <a:lstStyle/>
          <a:p>
            <a:r>
              <a:rPr lang="en-US" sz="2400" b="1" dirty="0">
                <a:latin typeface="+mn-lt"/>
              </a:rPr>
              <a:t>Pilot Project Lessons Learned</a:t>
            </a:r>
          </a:p>
        </p:txBody>
      </p:sp>
      <p:sp>
        <p:nvSpPr>
          <p:cNvPr id="3" name="Content Placeholder 2">
            <a:extLst>
              <a:ext uri="{FF2B5EF4-FFF2-40B4-BE49-F238E27FC236}">
                <a16:creationId xmlns:a16="http://schemas.microsoft.com/office/drawing/2014/main" id="{7B3B2F40-F074-A846-85C1-E75AB3A2EA57}"/>
              </a:ext>
            </a:extLst>
          </p:cNvPr>
          <p:cNvSpPr>
            <a:spLocks noGrp="1"/>
          </p:cNvSpPr>
          <p:nvPr>
            <p:ph idx="1"/>
          </p:nvPr>
        </p:nvSpPr>
        <p:spPr>
          <a:xfrm>
            <a:off x="466929" y="2081719"/>
            <a:ext cx="10189876" cy="4319081"/>
          </a:xfrm>
        </p:spPr>
        <p:txBody>
          <a:bodyPr>
            <a:normAutofit/>
          </a:bodyPr>
          <a:lstStyle/>
          <a:p>
            <a:pPr algn="just"/>
            <a:r>
              <a:rPr lang="en-US" dirty="0"/>
              <a:t>Head Start programs require in classroom water for </a:t>
            </a:r>
            <a:r>
              <a:rPr lang="en-US" dirty="0" smtClean="0"/>
              <a:t>meals</a:t>
            </a:r>
            <a:endParaRPr lang="en-US" dirty="0"/>
          </a:p>
          <a:p>
            <a:pPr algn="just"/>
            <a:r>
              <a:rPr lang="en-US" dirty="0"/>
              <a:t>K-2 have concerns about students needing to leave the classroom to access a hallway fountain</a:t>
            </a:r>
          </a:p>
          <a:p>
            <a:pPr algn="just"/>
            <a:r>
              <a:rPr lang="en-US" dirty="0"/>
              <a:t>Communication, particularly with the school Principals, is critical</a:t>
            </a:r>
          </a:p>
          <a:p>
            <a:pPr lvl="1" algn="just"/>
            <a:r>
              <a:rPr lang="en-US" sz="2400" dirty="0"/>
              <a:t>The Pilot Project Group 1 Principals have been extremely patient and helpful.  Thank you Principals!</a:t>
            </a:r>
          </a:p>
          <a:p>
            <a:pPr lvl="1" algn="just"/>
            <a:r>
              <a:rPr lang="en-US" sz="2400" dirty="0"/>
              <a:t>Building a partnership that begins with a handshake helps</a:t>
            </a:r>
          </a:p>
          <a:p>
            <a:pPr algn="just"/>
            <a:r>
              <a:rPr lang="en-US" dirty="0"/>
              <a:t>Signing is needed to inform the users which fixtures may, or may not be used for </a:t>
            </a:r>
            <a:r>
              <a:rPr lang="en-US" dirty="0" smtClean="0"/>
              <a:t>drinking</a:t>
            </a:r>
            <a:endParaRPr lang="en-US" dirty="0"/>
          </a:p>
        </p:txBody>
      </p:sp>
      <p:sp>
        <p:nvSpPr>
          <p:cNvPr id="4" name="Slide Number Placeholder 3">
            <a:extLst>
              <a:ext uri="{FF2B5EF4-FFF2-40B4-BE49-F238E27FC236}">
                <a16:creationId xmlns:a16="http://schemas.microsoft.com/office/drawing/2014/main" id="{E3334AB8-81C6-E74F-BEE3-0C1FB98E4073}"/>
              </a:ext>
            </a:extLst>
          </p:cNvPr>
          <p:cNvSpPr>
            <a:spLocks noGrp="1"/>
          </p:cNvSpPr>
          <p:nvPr>
            <p:ph type="sldNum" sz="quarter" idx="12"/>
          </p:nvPr>
        </p:nvSpPr>
        <p:spPr/>
        <p:txBody>
          <a:bodyPr/>
          <a:lstStyle/>
          <a:p>
            <a:fld id="{2A013F82-EE5E-44EE-A61D-E31C6657F26F}" type="slidenum">
              <a:rPr lang="en-US" smtClean="0"/>
              <a:pPr/>
              <a:t>7</a:t>
            </a:fld>
            <a:endParaRPr lang="en-US"/>
          </a:p>
        </p:txBody>
      </p:sp>
    </p:spTree>
    <p:extLst>
      <p:ext uri="{BB962C8B-B14F-4D97-AF65-F5344CB8AC3E}">
        <p14:creationId xmlns:p14="http://schemas.microsoft.com/office/powerpoint/2010/main" val="14389642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B11F57-C8BB-034F-A5C2-0D4B6B9C9788}"/>
              </a:ext>
            </a:extLst>
          </p:cNvPr>
          <p:cNvSpPr>
            <a:spLocks noGrp="1"/>
          </p:cNvSpPr>
          <p:nvPr>
            <p:ph type="title"/>
          </p:nvPr>
        </p:nvSpPr>
        <p:spPr>
          <a:xfrm>
            <a:off x="700391" y="533399"/>
            <a:ext cx="9956413" cy="1371600"/>
          </a:xfrm>
        </p:spPr>
        <p:txBody>
          <a:bodyPr>
            <a:normAutofit/>
          </a:bodyPr>
          <a:lstStyle/>
          <a:p>
            <a:r>
              <a:rPr lang="en-US" sz="2400" b="1" dirty="0">
                <a:latin typeface="+mn-lt"/>
              </a:rPr>
              <a:t>Pilot Project Lessons Learned – Actions Taken</a:t>
            </a:r>
          </a:p>
        </p:txBody>
      </p:sp>
      <p:sp>
        <p:nvSpPr>
          <p:cNvPr id="3" name="Content Placeholder 2">
            <a:extLst>
              <a:ext uri="{FF2B5EF4-FFF2-40B4-BE49-F238E27FC236}">
                <a16:creationId xmlns:a16="http://schemas.microsoft.com/office/drawing/2014/main" id="{7B3B2F40-F074-A846-85C1-E75AB3A2EA57}"/>
              </a:ext>
            </a:extLst>
          </p:cNvPr>
          <p:cNvSpPr>
            <a:spLocks noGrp="1"/>
          </p:cNvSpPr>
          <p:nvPr>
            <p:ph idx="1"/>
          </p:nvPr>
        </p:nvSpPr>
        <p:spPr>
          <a:xfrm>
            <a:off x="486383" y="1994170"/>
            <a:ext cx="10170421" cy="4471366"/>
          </a:xfrm>
        </p:spPr>
        <p:txBody>
          <a:bodyPr/>
          <a:lstStyle/>
          <a:p>
            <a:r>
              <a:rPr lang="en-US" dirty="0"/>
              <a:t>A communication plan has been implemented</a:t>
            </a:r>
          </a:p>
          <a:p>
            <a:r>
              <a:rPr lang="en-US" dirty="0"/>
              <a:t>Signs have been installed at 12 of the 15 Pilot Schools, with remaining 3 scheduled for completion this week</a:t>
            </a:r>
          </a:p>
          <a:p>
            <a:pPr lvl="1"/>
            <a:r>
              <a:rPr lang="en-US" dirty="0"/>
              <a:t>Rooms</a:t>
            </a:r>
          </a:p>
          <a:p>
            <a:pPr lvl="1"/>
            <a:r>
              <a:rPr lang="en-US" dirty="0"/>
              <a:t>Fixtures</a:t>
            </a:r>
          </a:p>
          <a:p>
            <a:r>
              <a:rPr lang="en-US" dirty="0"/>
              <a:t>11 of 15 Principals in Group 2 have been visited, the rest will be prior to Fixture Replacement</a:t>
            </a:r>
          </a:p>
          <a:p>
            <a:r>
              <a:rPr lang="en-US" dirty="0"/>
              <a:t>Every Principal in the remaining Groups will be involved early</a:t>
            </a:r>
          </a:p>
        </p:txBody>
      </p:sp>
      <p:sp>
        <p:nvSpPr>
          <p:cNvPr id="4" name="Slide Number Placeholder 3">
            <a:extLst>
              <a:ext uri="{FF2B5EF4-FFF2-40B4-BE49-F238E27FC236}">
                <a16:creationId xmlns:a16="http://schemas.microsoft.com/office/drawing/2014/main" id="{E3334AB8-81C6-E74F-BEE3-0C1FB98E4073}"/>
              </a:ext>
            </a:extLst>
          </p:cNvPr>
          <p:cNvSpPr>
            <a:spLocks noGrp="1"/>
          </p:cNvSpPr>
          <p:nvPr>
            <p:ph type="sldNum" sz="quarter" idx="12"/>
          </p:nvPr>
        </p:nvSpPr>
        <p:spPr/>
        <p:txBody>
          <a:bodyPr/>
          <a:lstStyle/>
          <a:p>
            <a:fld id="{2A013F82-EE5E-44EE-A61D-E31C6657F26F}" type="slidenum">
              <a:rPr lang="en-US" smtClean="0"/>
              <a:pPr/>
              <a:t>8</a:t>
            </a:fld>
            <a:endParaRPr lang="en-US"/>
          </a:p>
        </p:txBody>
      </p:sp>
    </p:spTree>
    <p:extLst>
      <p:ext uri="{BB962C8B-B14F-4D97-AF65-F5344CB8AC3E}">
        <p14:creationId xmlns:p14="http://schemas.microsoft.com/office/powerpoint/2010/main" val="10177317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7FA51-A0ED-40BE-AFB1-CB1487F56E12}"/>
              </a:ext>
            </a:extLst>
          </p:cNvPr>
          <p:cNvSpPr>
            <a:spLocks noGrp="1"/>
          </p:cNvSpPr>
          <p:nvPr>
            <p:ph type="title"/>
          </p:nvPr>
        </p:nvSpPr>
        <p:spPr>
          <a:xfrm>
            <a:off x="2687461" y="1008842"/>
            <a:ext cx="6227154" cy="729455"/>
          </a:xfrm>
        </p:spPr>
        <p:txBody>
          <a:bodyPr>
            <a:noAutofit/>
          </a:bodyPr>
          <a:lstStyle/>
          <a:p>
            <a:r>
              <a:rPr lang="en-US" sz="2400" b="1" dirty="0"/>
              <a:t>Fixture Replacement Comprehensive List</a:t>
            </a:r>
            <a:br>
              <a:rPr lang="en-US" sz="2400" b="1" dirty="0"/>
            </a:br>
            <a:r>
              <a:rPr lang="en-US" sz="2400" b="1" dirty="0"/>
              <a:t>Group 1 (Pilot Program)</a:t>
            </a:r>
          </a:p>
        </p:txBody>
      </p:sp>
      <p:sp>
        <p:nvSpPr>
          <p:cNvPr id="4" name="Slide Number Placeholder 3">
            <a:extLst>
              <a:ext uri="{FF2B5EF4-FFF2-40B4-BE49-F238E27FC236}">
                <a16:creationId xmlns:a16="http://schemas.microsoft.com/office/drawing/2014/main" id="{246D1F7C-F875-438E-9C09-FC9634A48DD1}"/>
              </a:ext>
            </a:extLst>
          </p:cNvPr>
          <p:cNvSpPr>
            <a:spLocks noGrp="1"/>
          </p:cNvSpPr>
          <p:nvPr>
            <p:ph type="sldNum" sz="quarter" idx="12"/>
          </p:nvPr>
        </p:nvSpPr>
        <p:spPr/>
        <p:txBody>
          <a:bodyPr/>
          <a:lstStyle/>
          <a:p>
            <a:fld id="{2A013F82-EE5E-44EE-A61D-E31C6657F26F}" type="slidenum">
              <a:rPr lang="en-US" smtClean="0"/>
              <a:pPr/>
              <a:t>9</a:t>
            </a:fld>
            <a:endParaRPr lang="en-US"/>
          </a:p>
        </p:txBody>
      </p:sp>
      <p:graphicFrame>
        <p:nvGraphicFramePr>
          <p:cNvPr id="6" name="Table 5">
            <a:extLst>
              <a:ext uri="{FF2B5EF4-FFF2-40B4-BE49-F238E27FC236}">
                <a16:creationId xmlns:a16="http://schemas.microsoft.com/office/drawing/2014/main" id="{1A096B8A-CC46-4522-B89E-85FED88618C0}"/>
              </a:ext>
            </a:extLst>
          </p:cNvPr>
          <p:cNvGraphicFramePr>
            <a:graphicFrameLocks noGrp="1"/>
          </p:cNvGraphicFramePr>
          <p:nvPr>
            <p:extLst/>
          </p:nvPr>
        </p:nvGraphicFramePr>
        <p:xfrm>
          <a:off x="3091723" y="1962239"/>
          <a:ext cx="5904491" cy="3624291"/>
        </p:xfrm>
        <a:graphic>
          <a:graphicData uri="http://schemas.openxmlformats.org/drawingml/2006/table">
            <a:tbl>
              <a:tblPr/>
              <a:tblGrid>
                <a:gridCol w="779839">
                  <a:extLst>
                    <a:ext uri="{9D8B030D-6E8A-4147-A177-3AD203B41FA5}">
                      <a16:colId xmlns:a16="http://schemas.microsoft.com/office/drawing/2014/main" val="3950404092"/>
                    </a:ext>
                  </a:extLst>
                </a:gridCol>
                <a:gridCol w="1963522">
                  <a:extLst>
                    <a:ext uri="{9D8B030D-6E8A-4147-A177-3AD203B41FA5}">
                      <a16:colId xmlns:a16="http://schemas.microsoft.com/office/drawing/2014/main" val="1528550293"/>
                    </a:ext>
                  </a:extLst>
                </a:gridCol>
                <a:gridCol w="1309014">
                  <a:extLst>
                    <a:ext uri="{9D8B030D-6E8A-4147-A177-3AD203B41FA5}">
                      <a16:colId xmlns:a16="http://schemas.microsoft.com/office/drawing/2014/main" val="1793105108"/>
                    </a:ext>
                  </a:extLst>
                </a:gridCol>
                <a:gridCol w="1072277">
                  <a:extLst>
                    <a:ext uri="{9D8B030D-6E8A-4147-A177-3AD203B41FA5}">
                      <a16:colId xmlns:a16="http://schemas.microsoft.com/office/drawing/2014/main" val="2339452933"/>
                    </a:ext>
                  </a:extLst>
                </a:gridCol>
                <a:gridCol w="779839">
                  <a:extLst>
                    <a:ext uri="{9D8B030D-6E8A-4147-A177-3AD203B41FA5}">
                      <a16:colId xmlns:a16="http://schemas.microsoft.com/office/drawing/2014/main" val="613538962"/>
                    </a:ext>
                  </a:extLst>
                </a:gridCol>
              </a:tblGrid>
              <a:tr h="369411">
                <a:tc>
                  <a:txBody>
                    <a:bodyPr/>
                    <a:lstStyle/>
                    <a:p>
                      <a:pPr algn="ctr" fontAlgn="b"/>
                      <a:r>
                        <a:rPr lang="en-US" sz="800" b="0" i="0" u="none" strike="noStrike" dirty="0">
                          <a:solidFill>
                            <a:srgbClr val="000000"/>
                          </a:solidFill>
                          <a:effectLst/>
                          <a:latin typeface="Calibri" panose="020F0502020204030204" pitchFamily="34" charset="0"/>
                        </a:rPr>
                        <a:t>Group</a:t>
                      </a:r>
                    </a:p>
                  </a:txBody>
                  <a:tcPr marL="7146" marR="7146" marT="7146"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School</a:t>
                      </a:r>
                    </a:p>
                  </a:txBody>
                  <a:tcPr marL="7146" marR="7146" marT="7146"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Level</a:t>
                      </a:r>
                    </a:p>
                  </a:txBody>
                  <a:tcPr marL="7146" marR="7146" marT="7146"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Cluster</a:t>
                      </a:r>
                    </a:p>
                  </a:txBody>
                  <a:tcPr marL="7146" marR="7146" marT="7146"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Title 1</a:t>
                      </a:r>
                    </a:p>
                  </a:txBody>
                  <a:tcPr marL="7146" marR="7146" marT="7146"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5581900"/>
                  </a:ext>
                </a:extLst>
              </a:tr>
              <a:tr h="216992">
                <a:tc>
                  <a:txBody>
                    <a:bodyPr/>
                    <a:lstStyle/>
                    <a:p>
                      <a:pPr algn="ctr" fontAlgn="ctr"/>
                      <a:r>
                        <a:rPr lang="en-US" sz="700" b="0" i="0" u="none" strike="noStrike">
                          <a:solidFill>
                            <a:srgbClr val="000000"/>
                          </a:solidFill>
                          <a:effectLst/>
                          <a:latin typeface="Calibri" panose="020F0502020204030204" pitchFamily="34" charset="0"/>
                        </a:rPr>
                        <a:t>G1</a:t>
                      </a:r>
                    </a:p>
                  </a:txBody>
                  <a:tcPr marL="7146" marR="7146" marT="7146"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r>
                        <a:rPr lang="en-US" sz="700" b="0" i="0" u="none" strike="noStrike">
                          <a:solidFill>
                            <a:srgbClr val="000000"/>
                          </a:solidFill>
                          <a:effectLst/>
                          <a:latin typeface="Calibri" panose="020F0502020204030204" pitchFamily="34" charset="0"/>
                        </a:rPr>
                        <a:t>Applegate</a:t>
                      </a:r>
                    </a:p>
                  </a:txBody>
                  <a:tcPr marL="7146" marR="7146" marT="7146"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US" sz="700" b="0" i="0" u="none" strike="noStrike">
                          <a:solidFill>
                            <a:srgbClr val="000000"/>
                          </a:solidFill>
                          <a:effectLst/>
                          <a:latin typeface="Calibri" panose="020F0502020204030204" pitchFamily="34" charset="0"/>
                        </a:rPr>
                        <a:t>Headstart</a:t>
                      </a:r>
                    </a:p>
                  </a:txBody>
                  <a:tcPr marL="7146" marR="7146" marT="7146"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US" sz="700" b="0" i="0" u="none" strike="noStrike">
                          <a:solidFill>
                            <a:srgbClr val="000000"/>
                          </a:solidFill>
                          <a:effectLst/>
                          <a:latin typeface="Calibri" panose="020F0502020204030204" pitchFamily="34" charset="0"/>
                        </a:rPr>
                        <a:t>Jefferson</a:t>
                      </a:r>
                    </a:p>
                  </a:txBody>
                  <a:tcPr marL="7146" marR="7146" marT="7146"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endParaRPr lang="en-US" sz="700" b="0" i="0" u="none" strike="noStrike">
                        <a:solidFill>
                          <a:srgbClr val="000000"/>
                        </a:solidFill>
                        <a:effectLst/>
                        <a:latin typeface="Calibri" panose="020F0502020204030204" pitchFamily="34" charset="0"/>
                      </a:endParaRPr>
                    </a:p>
                  </a:txBody>
                  <a:tcPr marL="7146" marR="7146" marT="7146"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539160825"/>
                  </a:ext>
                </a:extLst>
              </a:tr>
              <a:tr h="216992">
                <a:tc>
                  <a:txBody>
                    <a:bodyPr/>
                    <a:lstStyle/>
                    <a:p>
                      <a:pPr algn="ctr" fontAlgn="ctr"/>
                      <a:r>
                        <a:rPr lang="en-US" sz="700" b="0" i="0" u="none" strike="noStrike">
                          <a:solidFill>
                            <a:srgbClr val="000000"/>
                          </a:solidFill>
                          <a:effectLst/>
                          <a:latin typeface="Calibri" panose="020F0502020204030204" pitchFamily="34" charset="0"/>
                        </a:rPr>
                        <a:t>G1</a:t>
                      </a:r>
                    </a:p>
                  </a:txBody>
                  <a:tcPr marL="7146" marR="7146" marT="7146" marB="0" anchor="ctr">
                    <a:lnL>
                      <a:noFill/>
                    </a:lnL>
                    <a:lnR>
                      <a:noFill/>
                    </a:lnR>
                    <a:lnT>
                      <a:noFill/>
                    </a:lnT>
                    <a:lnB>
                      <a:noFill/>
                    </a:lnB>
                  </a:tcPr>
                </a:tc>
                <a:tc>
                  <a:txBody>
                    <a:bodyPr/>
                    <a:lstStyle/>
                    <a:p>
                      <a:pPr algn="l" fontAlgn="ctr"/>
                      <a:r>
                        <a:rPr lang="en-US" sz="700" b="0" i="0" u="none" strike="noStrike">
                          <a:solidFill>
                            <a:srgbClr val="000000"/>
                          </a:solidFill>
                          <a:effectLst/>
                          <a:latin typeface="Calibri" panose="020F0502020204030204" pitchFamily="34" charset="0"/>
                        </a:rPr>
                        <a:t>Astor</a:t>
                      </a:r>
                    </a:p>
                  </a:txBody>
                  <a:tcPr marL="7146" marR="7146" marT="7146" marB="0" anchor="ctr">
                    <a:lnL>
                      <a:noFill/>
                    </a:lnL>
                    <a:lnR>
                      <a:noFill/>
                    </a:lnR>
                    <a:lnT>
                      <a:noFill/>
                    </a:lnT>
                    <a:lnB>
                      <a:noFill/>
                    </a:lnB>
                  </a:tcPr>
                </a:tc>
                <a:tc>
                  <a:txBody>
                    <a:bodyPr/>
                    <a:lstStyle/>
                    <a:p>
                      <a:pPr algn="ctr" fontAlgn="ctr"/>
                      <a:r>
                        <a:rPr lang="en-US" sz="700" b="0" i="0" u="none" strike="noStrike">
                          <a:solidFill>
                            <a:srgbClr val="000000"/>
                          </a:solidFill>
                          <a:effectLst/>
                          <a:latin typeface="Calibri" panose="020F0502020204030204" pitchFamily="34" charset="0"/>
                        </a:rPr>
                        <a:t>K-8</a:t>
                      </a:r>
                    </a:p>
                  </a:txBody>
                  <a:tcPr marL="7146" marR="7146" marT="7146" marB="0" anchor="ctr">
                    <a:lnL>
                      <a:noFill/>
                    </a:lnL>
                    <a:lnR>
                      <a:noFill/>
                    </a:lnR>
                    <a:lnT>
                      <a:noFill/>
                    </a:lnT>
                    <a:lnB>
                      <a:noFill/>
                    </a:lnB>
                  </a:tcPr>
                </a:tc>
                <a:tc>
                  <a:txBody>
                    <a:bodyPr/>
                    <a:lstStyle/>
                    <a:p>
                      <a:pPr algn="ctr" fontAlgn="ctr"/>
                      <a:r>
                        <a:rPr lang="en-US" sz="700" b="0" i="0" u="none" strike="noStrike">
                          <a:solidFill>
                            <a:srgbClr val="000000"/>
                          </a:solidFill>
                          <a:effectLst/>
                          <a:latin typeface="Calibri" panose="020F0502020204030204" pitchFamily="34" charset="0"/>
                        </a:rPr>
                        <a:t>Roosevelt</a:t>
                      </a:r>
                    </a:p>
                  </a:txBody>
                  <a:tcPr marL="7146" marR="7146" marT="7146" marB="0" anchor="ctr">
                    <a:lnL>
                      <a:noFill/>
                    </a:lnL>
                    <a:lnR>
                      <a:noFill/>
                    </a:lnR>
                    <a:lnT>
                      <a:noFill/>
                    </a:lnT>
                    <a:lnB>
                      <a:noFill/>
                    </a:lnB>
                  </a:tcPr>
                </a:tc>
                <a:tc>
                  <a:txBody>
                    <a:bodyPr/>
                    <a:lstStyle/>
                    <a:p>
                      <a:pPr algn="ctr" fontAlgn="ctr"/>
                      <a:endParaRPr lang="en-US" sz="700" b="0" i="0" u="none" strike="noStrike">
                        <a:solidFill>
                          <a:srgbClr val="000000"/>
                        </a:solidFill>
                        <a:effectLst/>
                        <a:latin typeface="Calibri" panose="020F0502020204030204" pitchFamily="34" charset="0"/>
                      </a:endParaRPr>
                    </a:p>
                  </a:txBody>
                  <a:tcPr marL="7146" marR="7146" marT="7146" marB="0" anchor="ctr">
                    <a:lnL>
                      <a:noFill/>
                    </a:lnL>
                    <a:lnR>
                      <a:noFill/>
                    </a:lnR>
                    <a:lnT>
                      <a:noFill/>
                    </a:lnT>
                    <a:lnB>
                      <a:noFill/>
                    </a:lnB>
                  </a:tcPr>
                </a:tc>
                <a:extLst>
                  <a:ext uri="{0D108BD9-81ED-4DB2-BD59-A6C34878D82A}">
                    <a16:rowId xmlns:a16="http://schemas.microsoft.com/office/drawing/2014/main" val="4100465730"/>
                  </a:ext>
                </a:extLst>
              </a:tr>
              <a:tr h="216992">
                <a:tc>
                  <a:txBody>
                    <a:bodyPr/>
                    <a:lstStyle/>
                    <a:p>
                      <a:pPr algn="ctr" fontAlgn="ctr"/>
                      <a:r>
                        <a:rPr lang="en-US" sz="700" b="0" i="0" u="none" strike="noStrike">
                          <a:solidFill>
                            <a:srgbClr val="000000"/>
                          </a:solidFill>
                          <a:effectLst/>
                          <a:latin typeface="Calibri" panose="020F0502020204030204" pitchFamily="34" charset="0"/>
                        </a:rPr>
                        <a:t>G1</a:t>
                      </a:r>
                    </a:p>
                  </a:txBody>
                  <a:tcPr marL="7146" marR="7146" marT="7146" marB="0" anchor="ctr">
                    <a:lnL>
                      <a:noFill/>
                    </a:lnL>
                    <a:lnR>
                      <a:noFill/>
                    </a:lnR>
                    <a:lnT>
                      <a:noFill/>
                    </a:lnT>
                    <a:lnB>
                      <a:noFill/>
                    </a:lnB>
                  </a:tcPr>
                </a:tc>
                <a:tc>
                  <a:txBody>
                    <a:bodyPr/>
                    <a:lstStyle/>
                    <a:p>
                      <a:pPr algn="l" fontAlgn="ctr"/>
                      <a:r>
                        <a:rPr lang="en-US" sz="700" b="0" i="0" u="none" strike="noStrike">
                          <a:solidFill>
                            <a:srgbClr val="000000"/>
                          </a:solidFill>
                          <a:effectLst/>
                          <a:latin typeface="Calibri" panose="020F0502020204030204" pitchFamily="34" charset="0"/>
                        </a:rPr>
                        <a:t>Atkinson</a:t>
                      </a:r>
                    </a:p>
                  </a:txBody>
                  <a:tcPr marL="7146" marR="7146" marT="7146" marB="0" anchor="ctr">
                    <a:lnL>
                      <a:noFill/>
                    </a:lnL>
                    <a:lnR>
                      <a:noFill/>
                    </a:lnR>
                    <a:lnT>
                      <a:noFill/>
                    </a:lnT>
                    <a:lnB>
                      <a:noFill/>
                    </a:lnB>
                  </a:tcPr>
                </a:tc>
                <a:tc>
                  <a:txBody>
                    <a:bodyPr/>
                    <a:lstStyle/>
                    <a:p>
                      <a:pPr algn="ctr" fontAlgn="ctr"/>
                      <a:r>
                        <a:rPr lang="en-US" sz="700" b="0" i="0" u="none" strike="noStrike">
                          <a:solidFill>
                            <a:srgbClr val="000000"/>
                          </a:solidFill>
                          <a:effectLst/>
                          <a:latin typeface="Calibri" panose="020F0502020204030204" pitchFamily="34" charset="0"/>
                        </a:rPr>
                        <a:t>K-5</a:t>
                      </a:r>
                    </a:p>
                  </a:txBody>
                  <a:tcPr marL="7146" marR="7146" marT="7146" marB="0" anchor="ctr">
                    <a:lnL>
                      <a:noFill/>
                    </a:lnL>
                    <a:lnR>
                      <a:noFill/>
                    </a:lnR>
                    <a:lnT>
                      <a:noFill/>
                    </a:lnT>
                    <a:lnB>
                      <a:noFill/>
                    </a:lnB>
                  </a:tcPr>
                </a:tc>
                <a:tc>
                  <a:txBody>
                    <a:bodyPr/>
                    <a:lstStyle/>
                    <a:p>
                      <a:pPr algn="ctr" fontAlgn="ctr"/>
                      <a:r>
                        <a:rPr lang="en-US" sz="700" b="0" i="0" u="none" strike="noStrike">
                          <a:solidFill>
                            <a:srgbClr val="000000"/>
                          </a:solidFill>
                          <a:effectLst/>
                          <a:latin typeface="Calibri" panose="020F0502020204030204" pitchFamily="34" charset="0"/>
                        </a:rPr>
                        <a:t>Franklin</a:t>
                      </a:r>
                    </a:p>
                  </a:txBody>
                  <a:tcPr marL="7146" marR="7146" marT="7146" marB="0" anchor="ctr">
                    <a:lnL>
                      <a:noFill/>
                    </a:lnL>
                    <a:lnR>
                      <a:noFill/>
                    </a:lnR>
                    <a:lnT>
                      <a:noFill/>
                    </a:lnT>
                    <a:lnB>
                      <a:noFill/>
                    </a:lnB>
                  </a:tcPr>
                </a:tc>
                <a:tc>
                  <a:txBody>
                    <a:bodyPr/>
                    <a:lstStyle/>
                    <a:p>
                      <a:pPr algn="ctr" fontAlgn="ctr"/>
                      <a:endParaRPr lang="en-US" sz="700" b="0" i="0" u="none" strike="noStrike">
                        <a:solidFill>
                          <a:srgbClr val="000000"/>
                        </a:solidFill>
                        <a:effectLst/>
                        <a:latin typeface="Calibri" panose="020F0502020204030204" pitchFamily="34" charset="0"/>
                      </a:endParaRPr>
                    </a:p>
                  </a:txBody>
                  <a:tcPr marL="7146" marR="7146" marT="7146" marB="0" anchor="ctr">
                    <a:lnL>
                      <a:noFill/>
                    </a:lnL>
                    <a:lnR>
                      <a:noFill/>
                    </a:lnR>
                    <a:lnT>
                      <a:noFill/>
                    </a:lnT>
                    <a:lnB>
                      <a:noFill/>
                    </a:lnB>
                  </a:tcPr>
                </a:tc>
                <a:extLst>
                  <a:ext uri="{0D108BD9-81ED-4DB2-BD59-A6C34878D82A}">
                    <a16:rowId xmlns:a16="http://schemas.microsoft.com/office/drawing/2014/main" val="4209953185"/>
                  </a:ext>
                </a:extLst>
              </a:tr>
              <a:tr h="216992">
                <a:tc>
                  <a:txBody>
                    <a:bodyPr/>
                    <a:lstStyle/>
                    <a:p>
                      <a:pPr algn="ctr" fontAlgn="ctr"/>
                      <a:r>
                        <a:rPr lang="en-US" sz="700" b="0" i="0" u="none" strike="noStrike">
                          <a:solidFill>
                            <a:srgbClr val="000000"/>
                          </a:solidFill>
                          <a:effectLst/>
                          <a:latin typeface="Calibri" panose="020F0502020204030204" pitchFamily="34" charset="0"/>
                        </a:rPr>
                        <a:t>G1</a:t>
                      </a:r>
                    </a:p>
                  </a:txBody>
                  <a:tcPr marL="7146" marR="7146" marT="7146" marB="0" anchor="ctr">
                    <a:lnL>
                      <a:noFill/>
                    </a:lnL>
                    <a:lnR>
                      <a:noFill/>
                    </a:lnR>
                    <a:lnT>
                      <a:noFill/>
                    </a:lnT>
                    <a:lnB>
                      <a:noFill/>
                    </a:lnB>
                  </a:tcPr>
                </a:tc>
                <a:tc>
                  <a:txBody>
                    <a:bodyPr/>
                    <a:lstStyle/>
                    <a:p>
                      <a:pPr algn="l" fontAlgn="ctr"/>
                      <a:r>
                        <a:rPr lang="en-US" sz="700" b="0" i="0" u="none" strike="noStrike">
                          <a:solidFill>
                            <a:srgbClr val="000000"/>
                          </a:solidFill>
                          <a:effectLst/>
                          <a:latin typeface="Calibri" panose="020F0502020204030204" pitchFamily="34" charset="0"/>
                        </a:rPr>
                        <a:t>Beverly Cleary/Fernwood</a:t>
                      </a:r>
                    </a:p>
                  </a:txBody>
                  <a:tcPr marL="7146" marR="7146" marT="7146" marB="0" anchor="ctr">
                    <a:lnL>
                      <a:noFill/>
                    </a:lnL>
                    <a:lnR>
                      <a:noFill/>
                    </a:lnR>
                    <a:lnT>
                      <a:noFill/>
                    </a:lnT>
                    <a:lnB>
                      <a:noFill/>
                    </a:lnB>
                  </a:tcPr>
                </a:tc>
                <a:tc>
                  <a:txBody>
                    <a:bodyPr/>
                    <a:lstStyle/>
                    <a:p>
                      <a:pPr algn="ctr" fontAlgn="ctr"/>
                      <a:r>
                        <a:rPr lang="en-US" sz="700" b="0" i="0" u="none" strike="noStrike">
                          <a:solidFill>
                            <a:srgbClr val="000000"/>
                          </a:solidFill>
                          <a:effectLst/>
                          <a:latin typeface="Calibri" panose="020F0502020204030204" pitchFamily="34" charset="0"/>
                        </a:rPr>
                        <a:t>2, 4-8</a:t>
                      </a:r>
                    </a:p>
                  </a:txBody>
                  <a:tcPr marL="7146" marR="7146" marT="7146" marB="0" anchor="ctr">
                    <a:lnL>
                      <a:noFill/>
                    </a:lnL>
                    <a:lnR>
                      <a:noFill/>
                    </a:lnR>
                    <a:lnT>
                      <a:noFill/>
                    </a:lnT>
                    <a:lnB>
                      <a:noFill/>
                    </a:lnB>
                  </a:tcPr>
                </a:tc>
                <a:tc>
                  <a:txBody>
                    <a:bodyPr/>
                    <a:lstStyle/>
                    <a:p>
                      <a:pPr algn="ctr" fontAlgn="ctr"/>
                      <a:r>
                        <a:rPr lang="en-US" sz="700" b="0" i="0" u="none" strike="noStrike">
                          <a:solidFill>
                            <a:srgbClr val="000000"/>
                          </a:solidFill>
                          <a:effectLst/>
                          <a:latin typeface="Calibri" panose="020F0502020204030204" pitchFamily="34" charset="0"/>
                        </a:rPr>
                        <a:t>Grant</a:t>
                      </a:r>
                    </a:p>
                  </a:txBody>
                  <a:tcPr marL="7146" marR="7146" marT="7146" marB="0" anchor="ctr">
                    <a:lnL>
                      <a:noFill/>
                    </a:lnL>
                    <a:lnR>
                      <a:noFill/>
                    </a:lnR>
                    <a:lnT>
                      <a:noFill/>
                    </a:lnT>
                    <a:lnB>
                      <a:noFill/>
                    </a:lnB>
                  </a:tcPr>
                </a:tc>
                <a:tc>
                  <a:txBody>
                    <a:bodyPr/>
                    <a:lstStyle/>
                    <a:p>
                      <a:pPr algn="ctr" fontAlgn="ctr"/>
                      <a:endParaRPr lang="en-US" sz="700" b="0" i="0" u="none" strike="noStrike">
                        <a:solidFill>
                          <a:srgbClr val="000000"/>
                        </a:solidFill>
                        <a:effectLst/>
                        <a:latin typeface="Calibri" panose="020F0502020204030204" pitchFamily="34" charset="0"/>
                      </a:endParaRPr>
                    </a:p>
                  </a:txBody>
                  <a:tcPr marL="7146" marR="7146" marT="7146" marB="0" anchor="ctr">
                    <a:lnL>
                      <a:noFill/>
                    </a:lnL>
                    <a:lnR>
                      <a:noFill/>
                    </a:lnR>
                    <a:lnT>
                      <a:noFill/>
                    </a:lnT>
                    <a:lnB>
                      <a:noFill/>
                    </a:lnB>
                  </a:tcPr>
                </a:tc>
                <a:extLst>
                  <a:ext uri="{0D108BD9-81ED-4DB2-BD59-A6C34878D82A}">
                    <a16:rowId xmlns:a16="http://schemas.microsoft.com/office/drawing/2014/main" val="2418629762"/>
                  </a:ext>
                </a:extLst>
              </a:tr>
              <a:tr h="216992">
                <a:tc>
                  <a:txBody>
                    <a:bodyPr/>
                    <a:lstStyle/>
                    <a:p>
                      <a:pPr algn="ctr" fontAlgn="ctr"/>
                      <a:r>
                        <a:rPr lang="en-US" sz="700" b="0" i="0" u="none" strike="noStrike">
                          <a:solidFill>
                            <a:srgbClr val="000000"/>
                          </a:solidFill>
                          <a:effectLst/>
                          <a:latin typeface="Calibri" panose="020F0502020204030204" pitchFamily="34" charset="0"/>
                        </a:rPr>
                        <a:t>G1</a:t>
                      </a:r>
                    </a:p>
                  </a:txBody>
                  <a:tcPr marL="7146" marR="7146" marT="7146" marB="0" anchor="ctr">
                    <a:lnL>
                      <a:noFill/>
                    </a:lnL>
                    <a:lnR>
                      <a:noFill/>
                    </a:lnR>
                    <a:lnT>
                      <a:noFill/>
                    </a:lnT>
                    <a:lnB>
                      <a:noFill/>
                    </a:lnB>
                  </a:tcPr>
                </a:tc>
                <a:tc>
                  <a:txBody>
                    <a:bodyPr/>
                    <a:lstStyle/>
                    <a:p>
                      <a:pPr algn="l" fontAlgn="ctr"/>
                      <a:r>
                        <a:rPr lang="en-US" sz="700" b="0" i="0" u="none" strike="noStrike">
                          <a:solidFill>
                            <a:srgbClr val="000000"/>
                          </a:solidFill>
                          <a:effectLst/>
                          <a:latin typeface="Calibri" panose="020F0502020204030204" pitchFamily="34" charset="0"/>
                        </a:rPr>
                        <a:t>Chapman</a:t>
                      </a:r>
                    </a:p>
                  </a:txBody>
                  <a:tcPr marL="7146" marR="7146" marT="7146" marB="0" anchor="ctr">
                    <a:lnL>
                      <a:noFill/>
                    </a:lnL>
                    <a:lnR>
                      <a:noFill/>
                    </a:lnR>
                    <a:lnT>
                      <a:noFill/>
                    </a:lnT>
                    <a:lnB>
                      <a:noFill/>
                    </a:lnB>
                  </a:tcPr>
                </a:tc>
                <a:tc>
                  <a:txBody>
                    <a:bodyPr/>
                    <a:lstStyle/>
                    <a:p>
                      <a:pPr algn="ctr" fontAlgn="ctr"/>
                      <a:r>
                        <a:rPr lang="en-US" sz="700" b="0" i="0" u="none" strike="noStrike">
                          <a:solidFill>
                            <a:srgbClr val="000000"/>
                          </a:solidFill>
                          <a:effectLst/>
                          <a:latin typeface="Calibri" panose="020F0502020204030204" pitchFamily="34" charset="0"/>
                        </a:rPr>
                        <a:t>1-5</a:t>
                      </a:r>
                    </a:p>
                  </a:txBody>
                  <a:tcPr marL="7146" marR="7146" marT="7146" marB="0" anchor="ctr">
                    <a:lnL>
                      <a:noFill/>
                    </a:lnL>
                    <a:lnR>
                      <a:noFill/>
                    </a:lnR>
                    <a:lnT>
                      <a:noFill/>
                    </a:lnT>
                    <a:lnB>
                      <a:noFill/>
                    </a:lnB>
                  </a:tcPr>
                </a:tc>
                <a:tc>
                  <a:txBody>
                    <a:bodyPr/>
                    <a:lstStyle/>
                    <a:p>
                      <a:pPr algn="ctr" fontAlgn="ctr"/>
                      <a:r>
                        <a:rPr lang="en-US" sz="700" b="0" i="0" u="none" strike="noStrike">
                          <a:solidFill>
                            <a:srgbClr val="000000"/>
                          </a:solidFill>
                          <a:effectLst/>
                          <a:latin typeface="Calibri" panose="020F0502020204030204" pitchFamily="34" charset="0"/>
                        </a:rPr>
                        <a:t>Lincoln</a:t>
                      </a:r>
                    </a:p>
                  </a:txBody>
                  <a:tcPr marL="7146" marR="7146" marT="7146" marB="0" anchor="ctr">
                    <a:lnL>
                      <a:noFill/>
                    </a:lnL>
                    <a:lnR>
                      <a:noFill/>
                    </a:lnR>
                    <a:lnT>
                      <a:noFill/>
                    </a:lnT>
                    <a:lnB>
                      <a:noFill/>
                    </a:lnB>
                  </a:tcPr>
                </a:tc>
                <a:tc>
                  <a:txBody>
                    <a:bodyPr/>
                    <a:lstStyle/>
                    <a:p>
                      <a:pPr algn="ctr" fontAlgn="ctr"/>
                      <a:endParaRPr lang="en-US" sz="700" b="0" i="0" u="none" strike="noStrike">
                        <a:solidFill>
                          <a:srgbClr val="000000"/>
                        </a:solidFill>
                        <a:effectLst/>
                        <a:latin typeface="Calibri" panose="020F0502020204030204" pitchFamily="34" charset="0"/>
                      </a:endParaRPr>
                    </a:p>
                  </a:txBody>
                  <a:tcPr marL="7146" marR="7146" marT="7146" marB="0" anchor="ctr">
                    <a:lnL>
                      <a:noFill/>
                    </a:lnL>
                    <a:lnR>
                      <a:noFill/>
                    </a:lnR>
                    <a:lnT>
                      <a:noFill/>
                    </a:lnT>
                    <a:lnB>
                      <a:noFill/>
                    </a:lnB>
                  </a:tcPr>
                </a:tc>
                <a:extLst>
                  <a:ext uri="{0D108BD9-81ED-4DB2-BD59-A6C34878D82A}">
                    <a16:rowId xmlns:a16="http://schemas.microsoft.com/office/drawing/2014/main" val="3447548210"/>
                  </a:ext>
                </a:extLst>
              </a:tr>
              <a:tr h="216992">
                <a:tc>
                  <a:txBody>
                    <a:bodyPr/>
                    <a:lstStyle/>
                    <a:p>
                      <a:pPr algn="ctr" fontAlgn="ctr"/>
                      <a:r>
                        <a:rPr lang="en-US" sz="700" b="0" i="0" u="none" strike="noStrike">
                          <a:solidFill>
                            <a:srgbClr val="000000"/>
                          </a:solidFill>
                          <a:effectLst/>
                          <a:latin typeface="Calibri" panose="020F0502020204030204" pitchFamily="34" charset="0"/>
                        </a:rPr>
                        <a:t>G1</a:t>
                      </a:r>
                    </a:p>
                  </a:txBody>
                  <a:tcPr marL="7146" marR="7146" marT="7146" marB="0" anchor="ctr">
                    <a:lnL>
                      <a:noFill/>
                    </a:lnL>
                    <a:lnR>
                      <a:noFill/>
                    </a:lnR>
                    <a:lnT>
                      <a:noFill/>
                    </a:lnT>
                    <a:lnB>
                      <a:noFill/>
                    </a:lnB>
                  </a:tcPr>
                </a:tc>
                <a:tc>
                  <a:txBody>
                    <a:bodyPr/>
                    <a:lstStyle/>
                    <a:p>
                      <a:pPr algn="l" fontAlgn="ctr"/>
                      <a:r>
                        <a:rPr lang="en-US" sz="700" b="0" i="0" u="none" strike="noStrike">
                          <a:solidFill>
                            <a:srgbClr val="000000"/>
                          </a:solidFill>
                          <a:effectLst/>
                          <a:latin typeface="Calibri" panose="020F0502020204030204" pitchFamily="34" charset="0"/>
                        </a:rPr>
                        <a:t>Chief Joseph</a:t>
                      </a:r>
                    </a:p>
                  </a:txBody>
                  <a:tcPr marL="7146" marR="7146" marT="7146" marB="0" anchor="ctr">
                    <a:lnL>
                      <a:noFill/>
                    </a:lnL>
                    <a:lnR>
                      <a:noFill/>
                    </a:lnR>
                    <a:lnT>
                      <a:noFill/>
                    </a:lnT>
                    <a:lnB>
                      <a:noFill/>
                    </a:lnB>
                  </a:tcPr>
                </a:tc>
                <a:tc>
                  <a:txBody>
                    <a:bodyPr/>
                    <a:lstStyle/>
                    <a:p>
                      <a:pPr algn="ctr" fontAlgn="ctr"/>
                      <a:r>
                        <a:rPr lang="en-US" sz="700" b="0" i="0" u="none" strike="noStrike">
                          <a:solidFill>
                            <a:srgbClr val="000000"/>
                          </a:solidFill>
                          <a:effectLst/>
                          <a:latin typeface="Calibri" panose="020F0502020204030204" pitchFamily="34" charset="0"/>
                        </a:rPr>
                        <a:t>K-5</a:t>
                      </a:r>
                    </a:p>
                  </a:txBody>
                  <a:tcPr marL="7146" marR="7146" marT="7146" marB="0" anchor="ctr">
                    <a:lnL>
                      <a:noFill/>
                    </a:lnL>
                    <a:lnR>
                      <a:noFill/>
                    </a:lnR>
                    <a:lnT>
                      <a:noFill/>
                    </a:lnT>
                    <a:lnB>
                      <a:noFill/>
                    </a:lnB>
                  </a:tcPr>
                </a:tc>
                <a:tc>
                  <a:txBody>
                    <a:bodyPr/>
                    <a:lstStyle/>
                    <a:p>
                      <a:pPr algn="ctr" fontAlgn="ctr"/>
                      <a:r>
                        <a:rPr lang="en-US" sz="700" b="0" i="0" u="none" strike="noStrike">
                          <a:solidFill>
                            <a:srgbClr val="000000"/>
                          </a:solidFill>
                          <a:effectLst/>
                          <a:latin typeface="Calibri" panose="020F0502020204030204" pitchFamily="34" charset="0"/>
                        </a:rPr>
                        <a:t>Jefferson</a:t>
                      </a:r>
                    </a:p>
                  </a:txBody>
                  <a:tcPr marL="7146" marR="7146" marT="7146" marB="0" anchor="ctr">
                    <a:lnL>
                      <a:noFill/>
                    </a:lnL>
                    <a:lnR>
                      <a:noFill/>
                    </a:lnR>
                    <a:lnT>
                      <a:noFill/>
                    </a:lnT>
                    <a:lnB>
                      <a:noFill/>
                    </a:lnB>
                  </a:tcPr>
                </a:tc>
                <a:tc>
                  <a:txBody>
                    <a:bodyPr/>
                    <a:lstStyle/>
                    <a:p>
                      <a:pPr algn="ctr" fontAlgn="ctr"/>
                      <a:endParaRPr lang="en-US" sz="700" b="0" i="0" u="none" strike="noStrike">
                        <a:solidFill>
                          <a:srgbClr val="000000"/>
                        </a:solidFill>
                        <a:effectLst/>
                        <a:latin typeface="Calibri" panose="020F0502020204030204" pitchFamily="34" charset="0"/>
                      </a:endParaRPr>
                    </a:p>
                  </a:txBody>
                  <a:tcPr marL="7146" marR="7146" marT="7146" marB="0" anchor="ctr">
                    <a:lnL>
                      <a:noFill/>
                    </a:lnL>
                    <a:lnR>
                      <a:noFill/>
                    </a:lnR>
                    <a:lnT>
                      <a:noFill/>
                    </a:lnT>
                    <a:lnB>
                      <a:noFill/>
                    </a:lnB>
                  </a:tcPr>
                </a:tc>
                <a:extLst>
                  <a:ext uri="{0D108BD9-81ED-4DB2-BD59-A6C34878D82A}">
                    <a16:rowId xmlns:a16="http://schemas.microsoft.com/office/drawing/2014/main" val="4291575486"/>
                  </a:ext>
                </a:extLst>
              </a:tr>
              <a:tr h="216992">
                <a:tc>
                  <a:txBody>
                    <a:bodyPr/>
                    <a:lstStyle/>
                    <a:p>
                      <a:pPr algn="ctr" fontAlgn="ctr"/>
                      <a:r>
                        <a:rPr lang="en-US" sz="700" b="0" i="0" u="none" strike="noStrike">
                          <a:solidFill>
                            <a:srgbClr val="000000"/>
                          </a:solidFill>
                          <a:effectLst/>
                          <a:latin typeface="Calibri" panose="020F0502020204030204" pitchFamily="34" charset="0"/>
                        </a:rPr>
                        <a:t>G1</a:t>
                      </a:r>
                    </a:p>
                  </a:txBody>
                  <a:tcPr marL="7146" marR="7146" marT="7146" marB="0" anchor="ctr">
                    <a:lnL>
                      <a:noFill/>
                    </a:lnL>
                    <a:lnR>
                      <a:noFill/>
                    </a:lnR>
                    <a:lnT>
                      <a:noFill/>
                    </a:lnT>
                    <a:lnB>
                      <a:noFill/>
                    </a:lnB>
                  </a:tcPr>
                </a:tc>
                <a:tc>
                  <a:txBody>
                    <a:bodyPr/>
                    <a:lstStyle/>
                    <a:p>
                      <a:pPr algn="l" fontAlgn="ctr"/>
                      <a:r>
                        <a:rPr lang="en-US" sz="700" b="0" i="0" u="none" strike="noStrike">
                          <a:solidFill>
                            <a:srgbClr val="000000"/>
                          </a:solidFill>
                          <a:effectLst/>
                          <a:latin typeface="Calibri" panose="020F0502020204030204" pitchFamily="34" charset="0"/>
                        </a:rPr>
                        <a:t>Hayhurst</a:t>
                      </a:r>
                    </a:p>
                  </a:txBody>
                  <a:tcPr marL="7146" marR="7146" marT="7146" marB="0" anchor="ctr">
                    <a:lnL>
                      <a:noFill/>
                    </a:lnL>
                    <a:lnR>
                      <a:noFill/>
                    </a:lnR>
                    <a:lnT>
                      <a:noFill/>
                    </a:lnT>
                    <a:lnB>
                      <a:noFill/>
                    </a:lnB>
                  </a:tcPr>
                </a:tc>
                <a:tc>
                  <a:txBody>
                    <a:bodyPr/>
                    <a:lstStyle/>
                    <a:p>
                      <a:pPr algn="ctr" fontAlgn="ctr"/>
                      <a:r>
                        <a:rPr lang="en-US" sz="700" b="0" i="0" u="none" strike="noStrike">
                          <a:solidFill>
                            <a:srgbClr val="000000"/>
                          </a:solidFill>
                          <a:effectLst/>
                          <a:latin typeface="Calibri" panose="020F0502020204030204" pitchFamily="34" charset="0"/>
                        </a:rPr>
                        <a:t>K-5</a:t>
                      </a:r>
                    </a:p>
                  </a:txBody>
                  <a:tcPr marL="7146" marR="7146" marT="7146" marB="0" anchor="ctr">
                    <a:lnL>
                      <a:noFill/>
                    </a:lnL>
                    <a:lnR>
                      <a:noFill/>
                    </a:lnR>
                    <a:lnT>
                      <a:noFill/>
                    </a:lnT>
                    <a:lnB>
                      <a:noFill/>
                    </a:lnB>
                  </a:tcPr>
                </a:tc>
                <a:tc>
                  <a:txBody>
                    <a:bodyPr/>
                    <a:lstStyle/>
                    <a:p>
                      <a:pPr algn="ctr" fontAlgn="ctr"/>
                      <a:r>
                        <a:rPr lang="en-US" sz="700" b="0" i="0" u="none" strike="noStrike">
                          <a:solidFill>
                            <a:srgbClr val="000000"/>
                          </a:solidFill>
                          <a:effectLst/>
                          <a:latin typeface="Calibri" panose="020F0502020204030204" pitchFamily="34" charset="0"/>
                        </a:rPr>
                        <a:t>Wilson</a:t>
                      </a:r>
                    </a:p>
                  </a:txBody>
                  <a:tcPr marL="7146" marR="7146" marT="7146" marB="0" anchor="ctr">
                    <a:lnL>
                      <a:noFill/>
                    </a:lnL>
                    <a:lnR>
                      <a:noFill/>
                    </a:lnR>
                    <a:lnT>
                      <a:noFill/>
                    </a:lnT>
                    <a:lnB>
                      <a:noFill/>
                    </a:lnB>
                  </a:tcPr>
                </a:tc>
                <a:tc>
                  <a:txBody>
                    <a:bodyPr/>
                    <a:lstStyle/>
                    <a:p>
                      <a:pPr algn="ctr" fontAlgn="ctr"/>
                      <a:endParaRPr lang="en-US" sz="700" b="0" i="0" u="none" strike="noStrike">
                        <a:solidFill>
                          <a:srgbClr val="000000"/>
                        </a:solidFill>
                        <a:effectLst/>
                        <a:latin typeface="Calibri" panose="020F0502020204030204" pitchFamily="34" charset="0"/>
                      </a:endParaRPr>
                    </a:p>
                  </a:txBody>
                  <a:tcPr marL="7146" marR="7146" marT="7146" marB="0" anchor="ctr">
                    <a:lnL>
                      <a:noFill/>
                    </a:lnL>
                    <a:lnR>
                      <a:noFill/>
                    </a:lnR>
                    <a:lnT>
                      <a:noFill/>
                    </a:lnT>
                    <a:lnB>
                      <a:noFill/>
                    </a:lnB>
                  </a:tcPr>
                </a:tc>
                <a:extLst>
                  <a:ext uri="{0D108BD9-81ED-4DB2-BD59-A6C34878D82A}">
                    <a16:rowId xmlns:a16="http://schemas.microsoft.com/office/drawing/2014/main" val="2441890607"/>
                  </a:ext>
                </a:extLst>
              </a:tr>
              <a:tr h="216992">
                <a:tc>
                  <a:txBody>
                    <a:bodyPr/>
                    <a:lstStyle/>
                    <a:p>
                      <a:pPr algn="ctr" fontAlgn="ctr"/>
                      <a:r>
                        <a:rPr lang="en-US" sz="700" b="0" i="0" u="none" strike="noStrike">
                          <a:solidFill>
                            <a:srgbClr val="000000"/>
                          </a:solidFill>
                          <a:effectLst/>
                          <a:latin typeface="Calibri" panose="020F0502020204030204" pitchFamily="34" charset="0"/>
                        </a:rPr>
                        <a:t>G1</a:t>
                      </a:r>
                    </a:p>
                  </a:txBody>
                  <a:tcPr marL="7146" marR="7146" marT="7146" marB="0" anchor="ctr">
                    <a:lnL>
                      <a:noFill/>
                    </a:lnL>
                    <a:lnR>
                      <a:noFill/>
                    </a:lnR>
                    <a:lnT>
                      <a:noFill/>
                    </a:lnT>
                    <a:lnB>
                      <a:noFill/>
                    </a:lnB>
                  </a:tcPr>
                </a:tc>
                <a:tc>
                  <a:txBody>
                    <a:bodyPr/>
                    <a:lstStyle/>
                    <a:p>
                      <a:pPr algn="l" fontAlgn="ctr"/>
                      <a:r>
                        <a:rPr lang="en-US" sz="700" b="0" i="0" u="none" strike="noStrike">
                          <a:solidFill>
                            <a:srgbClr val="000000"/>
                          </a:solidFill>
                          <a:effectLst/>
                          <a:latin typeface="Calibri" panose="020F0502020204030204" pitchFamily="34" charset="0"/>
                        </a:rPr>
                        <a:t>Lewis</a:t>
                      </a:r>
                    </a:p>
                  </a:txBody>
                  <a:tcPr marL="7146" marR="7146" marT="7146" marB="0" anchor="ctr">
                    <a:lnL>
                      <a:noFill/>
                    </a:lnL>
                    <a:lnR>
                      <a:noFill/>
                    </a:lnR>
                    <a:lnT>
                      <a:noFill/>
                    </a:lnT>
                    <a:lnB>
                      <a:noFill/>
                    </a:lnB>
                  </a:tcPr>
                </a:tc>
                <a:tc>
                  <a:txBody>
                    <a:bodyPr/>
                    <a:lstStyle/>
                    <a:p>
                      <a:pPr algn="ctr" fontAlgn="ctr"/>
                      <a:r>
                        <a:rPr lang="en-US" sz="700" b="0" i="0" u="none" strike="noStrike">
                          <a:solidFill>
                            <a:srgbClr val="000000"/>
                          </a:solidFill>
                          <a:effectLst/>
                          <a:latin typeface="Calibri" panose="020F0502020204030204" pitchFamily="34" charset="0"/>
                        </a:rPr>
                        <a:t>K-5</a:t>
                      </a:r>
                    </a:p>
                  </a:txBody>
                  <a:tcPr marL="7146" marR="7146" marT="7146" marB="0" anchor="ctr">
                    <a:lnL>
                      <a:noFill/>
                    </a:lnL>
                    <a:lnR>
                      <a:noFill/>
                    </a:lnR>
                    <a:lnT>
                      <a:noFill/>
                    </a:lnT>
                    <a:lnB>
                      <a:noFill/>
                    </a:lnB>
                  </a:tcPr>
                </a:tc>
                <a:tc>
                  <a:txBody>
                    <a:bodyPr/>
                    <a:lstStyle/>
                    <a:p>
                      <a:pPr algn="ctr" fontAlgn="ctr"/>
                      <a:r>
                        <a:rPr lang="en-US" sz="700" b="0" i="0" u="none" strike="noStrike">
                          <a:solidFill>
                            <a:srgbClr val="000000"/>
                          </a:solidFill>
                          <a:effectLst/>
                          <a:latin typeface="Calibri" panose="020F0502020204030204" pitchFamily="34" charset="0"/>
                        </a:rPr>
                        <a:t>Cleveland</a:t>
                      </a:r>
                    </a:p>
                  </a:txBody>
                  <a:tcPr marL="7146" marR="7146" marT="7146" marB="0" anchor="ctr">
                    <a:lnL>
                      <a:noFill/>
                    </a:lnL>
                    <a:lnR>
                      <a:noFill/>
                    </a:lnR>
                    <a:lnT>
                      <a:noFill/>
                    </a:lnT>
                    <a:lnB>
                      <a:noFill/>
                    </a:lnB>
                  </a:tcPr>
                </a:tc>
                <a:tc>
                  <a:txBody>
                    <a:bodyPr/>
                    <a:lstStyle/>
                    <a:p>
                      <a:pPr algn="ctr" fontAlgn="ctr"/>
                      <a:endParaRPr lang="en-US" sz="700" b="0" i="0" u="none" strike="noStrike">
                        <a:solidFill>
                          <a:srgbClr val="000000"/>
                        </a:solidFill>
                        <a:effectLst/>
                        <a:latin typeface="Calibri" panose="020F0502020204030204" pitchFamily="34" charset="0"/>
                      </a:endParaRPr>
                    </a:p>
                  </a:txBody>
                  <a:tcPr marL="7146" marR="7146" marT="7146" marB="0" anchor="ctr">
                    <a:lnL>
                      <a:noFill/>
                    </a:lnL>
                    <a:lnR>
                      <a:noFill/>
                    </a:lnR>
                    <a:lnT>
                      <a:noFill/>
                    </a:lnT>
                    <a:lnB>
                      <a:noFill/>
                    </a:lnB>
                  </a:tcPr>
                </a:tc>
                <a:extLst>
                  <a:ext uri="{0D108BD9-81ED-4DB2-BD59-A6C34878D82A}">
                    <a16:rowId xmlns:a16="http://schemas.microsoft.com/office/drawing/2014/main" val="185823797"/>
                  </a:ext>
                </a:extLst>
              </a:tr>
              <a:tr h="216992">
                <a:tc>
                  <a:txBody>
                    <a:bodyPr/>
                    <a:lstStyle/>
                    <a:p>
                      <a:pPr algn="ctr" fontAlgn="ctr"/>
                      <a:r>
                        <a:rPr lang="en-US" sz="700" b="0" i="0" u="none" strike="noStrike">
                          <a:solidFill>
                            <a:srgbClr val="000000"/>
                          </a:solidFill>
                          <a:effectLst/>
                          <a:latin typeface="Calibri" panose="020F0502020204030204" pitchFamily="34" charset="0"/>
                        </a:rPr>
                        <a:t>G1</a:t>
                      </a:r>
                    </a:p>
                  </a:txBody>
                  <a:tcPr marL="7146" marR="7146" marT="7146" marB="0" anchor="ctr">
                    <a:lnL>
                      <a:noFill/>
                    </a:lnL>
                    <a:lnR>
                      <a:noFill/>
                    </a:lnR>
                    <a:lnT>
                      <a:noFill/>
                    </a:lnT>
                    <a:lnB>
                      <a:noFill/>
                    </a:lnB>
                  </a:tcPr>
                </a:tc>
                <a:tc>
                  <a:txBody>
                    <a:bodyPr/>
                    <a:lstStyle/>
                    <a:p>
                      <a:pPr algn="l" fontAlgn="ctr"/>
                      <a:r>
                        <a:rPr lang="en-US" sz="700" b="0" i="0" u="none" strike="noStrike">
                          <a:solidFill>
                            <a:srgbClr val="000000"/>
                          </a:solidFill>
                          <a:effectLst/>
                          <a:latin typeface="Calibri" panose="020F0502020204030204" pitchFamily="34" charset="0"/>
                        </a:rPr>
                        <a:t>Meek Professsional Technical</a:t>
                      </a:r>
                    </a:p>
                  </a:txBody>
                  <a:tcPr marL="7146" marR="7146" marT="7146" marB="0" anchor="ctr">
                    <a:lnL>
                      <a:noFill/>
                    </a:lnL>
                    <a:lnR>
                      <a:noFill/>
                    </a:lnR>
                    <a:lnT>
                      <a:noFill/>
                    </a:lnT>
                    <a:lnB>
                      <a:noFill/>
                    </a:lnB>
                  </a:tcPr>
                </a:tc>
                <a:tc>
                  <a:txBody>
                    <a:bodyPr/>
                    <a:lstStyle/>
                    <a:p>
                      <a:pPr algn="ctr" fontAlgn="ctr"/>
                      <a:r>
                        <a:rPr lang="en-US" sz="700" b="0" i="0" u="none" strike="noStrike">
                          <a:solidFill>
                            <a:srgbClr val="000000"/>
                          </a:solidFill>
                          <a:effectLst/>
                          <a:latin typeface="Calibri" panose="020F0502020204030204" pitchFamily="34" charset="0"/>
                        </a:rPr>
                        <a:t>High School (10-12)</a:t>
                      </a:r>
                    </a:p>
                  </a:txBody>
                  <a:tcPr marL="7146" marR="7146" marT="7146" marB="0" anchor="ctr">
                    <a:lnL>
                      <a:noFill/>
                    </a:lnL>
                    <a:lnR>
                      <a:noFill/>
                    </a:lnR>
                    <a:lnT>
                      <a:noFill/>
                    </a:lnT>
                    <a:lnB>
                      <a:noFill/>
                    </a:lnB>
                  </a:tcPr>
                </a:tc>
                <a:tc>
                  <a:txBody>
                    <a:bodyPr/>
                    <a:lstStyle/>
                    <a:p>
                      <a:pPr algn="ctr" fontAlgn="ctr"/>
                      <a:r>
                        <a:rPr lang="en-US" sz="700" b="0" i="0" u="none" strike="noStrike">
                          <a:solidFill>
                            <a:srgbClr val="000000"/>
                          </a:solidFill>
                          <a:effectLst/>
                          <a:latin typeface="Calibri" panose="020F0502020204030204" pitchFamily="34" charset="0"/>
                        </a:rPr>
                        <a:t>Jefferson</a:t>
                      </a:r>
                    </a:p>
                  </a:txBody>
                  <a:tcPr marL="7146" marR="7146" marT="7146" marB="0" anchor="ctr">
                    <a:lnL>
                      <a:noFill/>
                    </a:lnL>
                    <a:lnR>
                      <a:noFill/>
                    </a:lnR>
                    <a:lnT>
                      <a:noFill/>
                    </a:lnT>
                    <a:lnB>
                      <a:noFill/>
                    </a:lnB>
                  </a:tcPr>
                </a:tc>
                <a:tc>
                  <a:txBody>
                    <a:bodyPr/>
                    <a:lstStyle/>
                    <a:p>
                      <a:pPr algn="ctr" fontAlgn="ctr"/>
                      <a:endParaRPr lang="en-US" sz="700" b="0" i="0" u="none" strike="noStrike">
                        <a:solidFill>
                          <a:srgbClr val="000000"/>
                        </a:solidFill>
                        <a:effectLst/>
                        <a:latin typeface="Calibri" panose="020F0502020204030204" pitchFamily="34" charset="0"/>
                      </a:endParaRPr>
                    </a:p>
                  </a:txBody>
                  <a:tcPr marL="7146" marR="7146" marT="7146" marB="0" anchor="ctr">
                    <a:lnL>
                      <a:noFill/>
                    </a:lnL>
                    <a:lnR>
                      <a:noFill/>
                    </a:lnR>
                    <a:lnT>
                      <a:noFill/>
                    </a:lnT>
                    <a:lnB>
                      <a:noFill/>
                    </a:lnB>
                  </a:tcPr>
                </a:tc>
                <a:extLst>
                  <a:ext uri="{0D108BD9-81ED-4DB2-BD59-A6C34878D82A}">
                    <a16:rowId xmlns:a16="http://schemas.microsoft.com/office/drawing/2014/main" val="3479283607"/>
                  </a:ext>
                </a:extLst>
              </a:tr>
              <a:tr h="216992">
                <a:tc>
                  <a:txBody>
                    <a:bodyPr/>
                    <a:lstStyle/>
                    <a:p>
                      <a:pPr algn="ctr" fontAlgn="ctr"/>
                      <a:r>
                        <a:rPr lang="en-US" sz="700" b="0" i="0" u="none" strike="noStrike">
                          <a:solidFill>
                            <a:srgbClr val="000000"/>
                          </a:solidFill>
                          <a:effectLst/>
                          <a:latin typeface="Calibri" panose="020F0502020204030204" pitchFamily="34" charset="0"/>
                        </a:rPr>
                        <a:t>G1</a:t>
                      </a:r>
                    </a:p>
                  </a:txBody>
                  <a:tcPr marL="7146" marR="7146" marT="7146" marB="0" anchor="ctr">
                    <a:lnL>
                      <a:noFill/>
                    </a:lnL>
                    <a:lnR>
                      <a:noFill/>
                    </a:lnR>
                    <a:lnT>
                      <a:noFill/>
                    </a:lnT>
                    <a:lnB>
                      <a:noFill/>
                    </a:lnB>
                  </a:tcPr>
                </a:tc>
                <a:tc>
                  <a:txBody>
                    <a:bodyPr/>
                    <a:lstStyle/>
                    <a:p>
                      <a:pPr algn="l" fontAlgn="ctr"/>
                      <a:r>
                        <a:rPr lang="en-US" sz="700" b="0" i="0" u="none" strike="noStrike" dirty="0">
                          <a:solidFill>
                            <a:srgbClr val="000000"/>
                          </a:solidFill>
                          <a:effectLst/>
                          <a:latin typeface="Calibri" panose="020F0502020204030204" pitchFamily="34" charset="0"/>
                        </a:rPr>
                        <a:t>Richmond</a:t>
                      </a:r>
                    </a:p>
                  </a:txBody>
                  <a:tcPr marL="7146" marR="7146" marT="7146" marB="0" anchor="ctr">
                    <a:lnL>
                      <a:noFill/>
                    </a:lnL>
                    <a:lnR>
                      <a:noFill/>
                    </a:lnR>
                    <a:lnT>
                      <a:noFill/>
                    </a:lnT>
                    <a:lnB>
                      <a:noFill/>
                    </a:lnB>
                  </a:tcPr>
                </a:tc>
                <a:tc>
                  <a:txBody>
                    <a:bodyPr/>
                    <a:lstStyle/>
                    <a:p>
                      <a:pPr algn="ctr" fontAlgn="ctr"/>
                      <a:r>
                        <a:rPr lang="en-US" sz="700" b="0" i="0" u="none" strike="noStrike">
                          <a:solidFill>
                            <a:srgbClr val="000000"/>
                          </a:solidFill>
                          <a:effectLst/>
                          <a:latin typeface="Calibri" panose="020F0502020204030204" pitchFamily="34" charset="0"/>
                        </a:rPr>
                        <a:t>K-5</a:t>
                      </a:r>
                    </a:p>
                  </a:txBody>
                  <a:tcPr marL="7146" marR="7146" marT="7146" marB="0" anchor="ctr">
                    <a:lnL>
                      <a:noFill/>
                    </a:lnL>
                    <a:lnR>
                      <a:noFill/>
                    </a:lnR>
                    <a:lnT>
                      <a:noFill/>
                    </a:lnT>
                    <a:lnB>
                      <a:noFill/>
                    </a:lnB>
                  </a:tcPr>
                </a:tc>
                <a:tc>
                  <a:txBody>
                    <a:bodyPr/>
                    <a:lstStyle/>
                    <a:p>
                      <a:pPr algn="ctr" fontAlgn="ctr"/>
                      <a:r>
                        <a:rPr lang="en-US" sz="700" b="0" i="0" u="none" strike="noStrike">
                          <a:solidFill>
                            <a:srgbClr val="000000"/>
                          </a:solidFill>
                          <a:effectLst/>
                          <a:latin typeface="Calibri" panose="020F0502020204030204" pitchFamily="34" charset="0"/>
                        </a:rPr>
                        <a:t>Franklin</a:t>
                      </a:r>
                    </a:p>
                  </a:txBody>
                  <a:tcPr marL="7146" marR="7146" marT="7146" marB="0" anchor="ctr">
                    <a:lnL>
                      <a:noFill/>
                    </a:lnL>
                    <a:lnR>
                      <a:noFill/>
                    </a:lnR>
                    <a:lnT>
                      <a:noFill/>
                    </a:lnT>
                    <a:lnB>
                      <a:noFill/>
                    </a:lnB>
                  </a:tcPr>
                </a:tc>
                <a:tc>
                  <a:txBody>
                    <a:bodyPr/>
                    <a:lstStyle/>
                    <a:p>
                      <a:pPr algn="ctr" fontAlgn="ctr"/>
                      <a:endParaRPr lang="en-US" sz="700" b="0" i="0" u="none" strike="noStrike">
                        <a:solidFill>
                          <a:srgbClr val="000000"/>
                        </a:solidFill>
                        <a:effectLst/>
                        <a:latin typeface="Calibri" panose="020F0502020204030204" pitchFamily="34" charset="0"/>
                      </a:endParaRPr>
                    </a:p>
                  </a:txBody>
                  <a:tcPr marL="7146" marR="7146" marT="7146" marB="0" anchor="ctr">
                    <a:lnL>
                      <a:noFill/>
                    </a:lnL>
                    <a:lnR>
                      <a:noFill/>
                    </a:lnR>
                    <a:lnT>
                      <a:noFill/>
                    </a:lnT>
                    <a:lnB>
                      <a:noFill/>
                    </a:lnB>
                  </a:tcPr>
                </a:tc>
                <a:extLst>
                  <a:ext uri="{0D108BD9-81ED-4DB2-BD59-A6C34878D82A}">
                    <a16:rowId xmlns:a16="http://schemas.microsoft.com/office/drawing/2014/main" val="2046301317"/>
                  </a:ext>
                </a:extLst>
              </a:tr>
              <a:tr h="216992">
                <a:tc>
                  <a:txBody>
                    <a:bodyPr/>
                    <a:lstStyle/>
                    <a:p>
                      <a:pPr algn="ctr" fontAlgn="ctr"/>
                      <a:r>
                        <a:rPr lang="en-US" sz="700" b="0" i="0" u="none" strike="noStrike">
                          <a:solidFill>
                            <a:srgbClr val="000000"/>
                          </a:solidFill>
                          <a:effectLst/>
                          <a:latin typeface="Calibri" panose="020F0502020204030204" pitchFamily="34" charset="0"/>
                        </a:rPr>
                        <a:t>G1</a:t>
                      </a:r>
                    </a:p>
                  </a:txBody>
                  <a:tcPr marL="7146" marR="7146" marT="7146" marB="0" anchor="ctr">
                    <a:lnL>
                      <a:noFill/>
                    </a:lnL>
                    <a:lnR>
                      <a:noFill/>
                    </a:lnR>
                    <a:lnT>
                      <a:noFill/>
                    </a:lnT>
                    <a:lnB>
                      <a:noFill/>
                    </a:lnB>
                  </a:tcPr>
                </a:tc>
                <a:tc>
                  <a:txBody>
                    <a:bodyPr/>
                    <a:lstStyle/>
                    <a:p>
                      <a:pPr algn="l" fontAlgn="ctr"/>
                      <a:r>
                        <a:rPr lang="en-US" sz="700" b="0" i="0" u="none" strike="noStrike" dirty="0">
                          <a:solidFill>
                            <a:srgbClr val="000000"/>
                          </a:solidFill>
                          <a:effectLst/>
                          <a:latin typeface="Calibri" panose="020F0502020204030204" pitchFamily="34" charset="0"/>
                        </a:rPr>
                        <a:t>Rose City Park</a:t>
                      </a:r>
                    </a:p>
                  </a:txBody>
                  <a:tcPr marL="7146" marR="7146" marT="7146" marB="0" anchor="ctr">
                    <a:lnL>
                      <a:noFill/>
                    </a:lnL>
                    <a:lnR>
                      <a:noFill/>
                    </a:lnR>
                    <a:lnT>
                      <a:noFill/>
                    </a:lnT>
                    <a:lnB>
                      <a:noFill/>
                    </a:lnB>
                  </a:tcPr>
                </a:tc>
                <a:tc>
                  <a:txBody>
                    <a:bodyPr/>
                    <a:lstStyle/>
                    <a:p>
                      <a:pPr algn="ctr" fontAlgn="ctr"/>
                      <a:r>
                        <a:rPr lang="en-US" sz="700" b="0" i="0" u="none" strike="noStrike">
                          <a:solidFill>
                            <a:srgbClr val="000000"/>
                          </a:solidFill>
                          <a:effectLst/>
                          <a:latin typeface="Calibri" panose="020F0502020204030204" pitchFamily="34" charset="0"/>
                        </a:rPr>
                        <a:t>1,3</a:t>
                      </a:r>
                    </a:p>
                  </a:txBody>
                  <a:tcPr marL="7146" marR="7146" marT="7146" marB="0" anchor="ctr">
                    <a:lnL>
                      <a:noFill/>
                    </a:lnL>
                    <a:lnR>
                      <a:noFill/>
                    </a:lnR>
                    <a:lnT>
                      <a:noFill/>
                    </a:lnT>
                    <a:lnB>
                      <a:noFill/>
                    </a:lnB>
                  </a:tcPr>
                </a:tc>
                <a:tc>
                  <a:txBody>
                    <a:bodyPr/>
                    <a:lstStyle/>
                    <a:p>
                      <a:pPr algn="ctr" fontAlgn="ctr"/>
                      <a:r>
                        <a:rPr lang="en-US" sz="700" b="0" i="0" u="none" strike="noStrike">
                          <a:solidFill>
                            <a:srgbClr val="000000"/>
                          </a:solidFill>
                          <a:effectLst/>
                          <a:latin typeface="Calibri" panose="020F0502020204030204" pitchFamily="34" charset="0"/>
                        </a:rPr>
                        <a:t>Madison</a:t>
                      </a:r>
                    </a:p>
                  </a:txBody>
                  <a:tcPr marL="7146" marR="7146" marT="7146" marB="0" anchor="ctr">
                    <a:lnL>
                      <a:noFill/>
                    </a:lnL>
                    <a:lnR>
                      <a:noFill/>
                    </a:lnR>
                    <a:lnT>
                      <a:noFill/>
                    </a:lnT>
                    <a:lnB>
                      <a:noFill/>
                    </a:lnB>
                  </a:tcPr>
                </a:tc>
                <a:tc>
                  <a:txBody>
                    <a:bodyPr/>
                    <a:lstStyle/>
                    <a:p>
                      <a:pPr algn="ctr" fontAlgn="ctr"/>
                      <a:endParaRPr lang="en-US" sz="700" b="0" i="0" u="none" strike="noStrike">
                        <a:solidFill>
                          <a:srgbClr val="000000"/>
                        </a:solidFill>
                        <a:effectLst/>
                        <a:latin typeface="Calibri" panose="020F0502020204030204" pitchFamily="34" charset="0"/>
                      </a:endParaRPr>
                    </a:p>
                  </a:txBody>
                  <a:tcPr marL="7146" marR="7146" marT="7146" marB="0" anchor="ctr">
                    <a:lnL>
                      <a:noFill/>
                    </a:lnL>
                    <a:lnR>
                      <a:noFill/>
                    </a:lnR>
                    <a:lnT>
                      <a:noFill/>
                    </a:lnT>
                    <a:lnB>
                      <a:noFill/>
                    </a:lnB>
                  </a:tcPr>
                </a:tc>
                <a:extLst>
                  <a:ext uri="{0D108BD9-81ED-4DB2-BD59-A6C34878D82A}">
                    <a16:rowId xmlns:a16="http://schemas.microsoft.com/office/drawing/2014/main" val="3844720068"/>
                  </a:ext>
                </a:extLst>
              </a:tr>
              <a:tr h="216992">
                <a:tc>
                  <a:txBody>
                    <a:bodyPr/>
                    <a:lstStyle/>
                    <a:p>
                      <a:pPr algn="ctr" fontAlgn="ctr"/>
                      <a:r>
                        <a:rPr lang="en-US" sz="700" b="0" i="0" u="none" strike="noStrike">
                          <a:solidFill>
                            <a:srgbClr val="000000"/>
                          </a:solidFill>
                          <a:effectLst/>
                          <a:latin typeface="Calibri" panose="020F0502020204030204" pitchFamily="34" charset="0"/>
                        </a:rPr>
                        <a:t>G1</a:t>
                      </a:r>
                    </a:p>
                  </a:txBody>
                  <a:tcPr marL="7146" marR="7146" marT="7146" marB="0" anchor="ctr">
                    <a:lnL>
                      <a:noFill/>
                    </a:lnL>
                    <a:lnR>
                      <a:noFill/>
                    </a:lnR>
                    <a:lnT>
                      <a:noFill/>
                    </a:lnT>
                    <a:lnB>
                      <a:noFill/>
                    </a:lnB>
                  </a:tcPr>
                </a:tc>
                <a:tc>
                  <a:txBody>
                    <a:bodyPr/>
                    <a:lstStyle/>
                    <a:p>
                      <a:pPr algn="l" fontAlgn="ctr"/>
                      <a:r>
                        <a:rPr lang="en-US" sz="700" b="0" i="0" u="none" strike="noStrike">
                          <a:solidFill>
                            <a:srgbClr val="000000"/>
                          </a:solidFill>
                          <a:effectLst/>
                          <a:latin typeface="Calibri" panose="020F0502020204030204" pitchFamily="34" charset="0"/>
                        </a:rPr>
                        <a:t>Sacajawea</a:t>
                      </a:r>
                    </a:p>
                  </a:txBody>
                  <a:tcPr marL="7146" marR="7146" marT="7146" marB="0" anchor="ctr">
                    <a:lnL>
                      <a:noFill/>
                    </a:lnL>
                    <a:lnR>
                      <a:noFill/>
                    </a:lnR>
                    <a:lnT>
                      <a:noFill/>
                    </a:lnT>
                    <a:lnB>
                      <a:noFill/>
                    </a:lnB>
                  </a:tcPr>
                </a:tc>
                <a:tc>
                  <a:txBody>
                    <a:bodyPr/>
                    <a:lstStyle/>
                    <a:p>
                      <a:pPr algn="ctr" fontAlgn="ctr"/>
                      <a:r>
                        <a:rPr lang="en-US" sz="700" b="0" i="0" u="none" strike="noStrike">
                          <a:solidFill>
                            <a:srgbClr val="000000"/>
                          </a:solidFill>
                          <a:effectLst/>
                          <a:latin typeface="Calibri" panose="020F0502020204030204" pitchFamily="34" charset="0"/>
                        </a:rPr>
                        <a:t>Headstart</a:t>
                      </a:r>
                    </a:p>
                  </a:txBody>
                  <a:tcPr marL="7146" marR="7146" marT="7146" marB="0" anchor="ctr">
                    <a:lnL>
                      <a:noFill/>
                    </a:lnL>
                    <a:lnR>
                      <a:noFill/>
                    </a:lnR>
                    <a:lnT>
                      <a:noFill/>
                    </a:lnT>
                    <a:lnB>
                      <a:noFill/>
                    </a:lnB>
                  </a:tcPr>
                </a:tc>
                <a:tc>
                  <a:txBody>
                    <a:bodyPr/>
                    <a:lstStyle/>
                    <a:p>
                      <a:pPr algn="ctr" fontAlgn="ctr"/>
                      <a:r>
                        <a:rPr lang="en-US" sz="700" b="0" i="0" u="none" strike="noStrike">
                          <a:solidFill>
                            <a:srgbClr val="000000"/>
                          </a:solidFill>
                          <a:effectLst/>
                          <a:latin typeface="Calibri" panose="020F0502020204030204" pitchFamily="34" charset="0"/>
                        </a:rPr>
                        <a:t>Madison</a:t>
                      </a:r>
                    </a:p>
                  </a:txBody>
                  <a:tcPr marL="7146" marR="7146" marT="7146" marB="0" anchor="ctr">
                    <a:lnL>
                      <a:noFill/>
                    </a:lnL>
                    <a:lnR>
                      <a:noFill/>
                    </a:lnR>
                    <a:lnT>
                      <a:noFill/>
                    </a:lnT>
                    <a:lnB>
                      <a:noFill/>
                    </a:lnB>
                  </a:tcPr>
                </a:tc>
                <a:tc>
                  <a:txBody>
                    <a:bodyPr/>
                    <a:lstStyle/>
                    <a:p>
                      <a:pPr algn="ctr" fontAlgn="ctr"/>
                      <a:endParaRPr lang="en-US" sz="700" b="0" i="0" u="none" strike="noStrike">
                        <a:solidFill>
                          <a:srgbClr val="000000"/>
                        </a:solidFill>
                        <a:effectLst/>
                        <a:latin typeface="Calibri" panose="020F0502020204030204" pitchFamily="34" charset="0"/>
                      </a:endParaRPr>
                    </a:p>
                  </a:txBody>
                  <a:tcPr marL="7146" marR="7146" marT="7146" marB="0" anchor="ctr">
                    <a:lnL>
                      <a:noFill/>
                    </a:lnL>
                    <a:lnR>
                      <a:noFill/>
                    </a:lnR>
                    <a:lnT>
                      <a:noFill/>
                    </a:lnT>
                    <a:lnB>
                      <a:noFill/>
                    </a:lnB>
                  </a:tcPr>
                </a:tc>
                <a:extLst>
                  <a:ext uri="{0D108BD9-81ED-4DB2-BD59-A6C34878D82A}">
                    <a16:rowId xmlns:a16="http://schemas.microsoft.com/office/drawing/2014/main" val="2401642755"/>
                  </a:ext>
                </a:extLst>
              </a:tr>
              <a:tr h="216992">
                <a:tc>
                  <a:txBody>
                    <a:bodyPr/>
                    <a:lstStyle/>
                    <a:p>
                      <a:pPr algn="ctr" fontAlgn="ctr"/>
                      <a:r>
                        <a:rPr lang="en-US" sz="700" b="0" i="0" u="none" strike="noStrike">
                          <a:solidFill>
                            <a:srgbClr val="000000"/>
                          </a:solidFill>
                          <a:effectLst/>
                          <a:latin typeface="Calibri" panose="020F0502020204030204" pitchFamily="34" charset="0"/>
                        </a:rPr>
                        <a:t>G1</a:t>
                      </a:r>
                    </a:p>
                  </a:txBody>
                  <a:tcPr marL="7146" marR="7146" marT="7146" marB="0" anchor="ctr">
                    <a:lnL>
                      <a:noFill/>
                    </a:lnL>
                    <a:lnR>
                      <a:noFill/>
                    </a:lnR>
                    <a:lnT>
                      <a:noFill/>
                    </a:lnT>
                    <a:lnB>
                      <a:noFill/>
                    </a:lnB>
                  </a:tcPr>
                </a:tc>
                <a:tc>
                  <a:txBody>
                    <a:bodyPr/>
                    <a:lstStyle/>
                    <a:p>
                      <a:pPr algn="l" fontAlgn="ctr"/>
                      <a:r>
                        <a:rPr lang="en-US" sz="700" b="0" i="0" u="none" strike="noStrike">
                          <a:solidFill>
                            <a:srgbClr val="000000"/>
                          </a:solidFill>
                          <a:effectLst/>
                          <a:latin typeface="Calibri" panose="020F0502020204030204" pitchFamily="34" charset="0"/>
                        </a:rPr>
                        <a:t>Skyline</a:t>
                      </a:r>
                    </a:p>
                  </a:txBody>
                  <a:tcPr marL="7146" marR="7146" marT="7146" marB="0" anchor="ctr">
                    <a:lnL>
                      <a:noFill/>
                    </a:lnL>
                    <a:lnR>
                      <a:noFill/>
                    </a:lnR>
                    <a:lnT>
                      <a:noFill/>
                    </a:lnT>
                    <a:lnB>
                      <a:noFill/>
                    </a:lnB>
                  </a:tcPr>
                </a:tc>
                <a:tc>
                  <a:txBody>
                    <a:bodyPr/>
                    <a:lstStyle/>
                    <a:p>
                      <a:pPr algn="ctr" fontAlgn="ctr"/>
                      <a:r>
                        <a:rPr lang="en-US" sz="700" b="0" i="0" u="none" strike="noStrike">
                          <a:solidFill>
                            <a:srgbClr val="000000"/>
                          </a:solidFill>
                          <a:effectLst/>
                          <a:latin typeface="Calibri" panose="020F0502020204030204" pitchFamily="34" charset="0"/>
                        </a:rPr>
                        <a:t>K-8</a:t>
                      </a:r>
                    </a:p>
                  </a:txBody>
                  <a:tcPr marL="7146" marR="7146" marT="7146" marB="0" anchor="ctr">
                    <a:lnL>
                      <a:noFill/>
                    </a:lnL>
                    <a:lnR>
                      <a:noFill/>
                    </a:lnR>
                    <a:lnT>
                      <a:noFill/>
                    </a:lnT>
                    <a:lnB>
                      <a:noFill/>
                    </a:lnB>
                  </a:tcPr>
                </a:tc>
                <a:tc>
                  <a:txBody>
                    <a:bodyPr/>
                    <a:lstStyle/>
                    <a:p>
                      <a:pPr algn="ctr" fontAlgn="ctr"/>
                      <a:r>
                        <a:rPr lang="en-US" sz="700" b="0" i="0" u="none" strike="noStrike">
                          <a:solidFill>
                            <a:srgbClr val="000000"/>
                          </a:solidFill>
                          <a:effectLst/>
                          <a:latin typeface="Calibri" panose="020F0502020204030204" pitchFamily="34" charset="0"/>
                        </a:rPr>
                        <a:t>Lincoln</a:t>
                      </a:r>
                    </a:p>
                  </a:txBody>
                  <a:tcPr marL="7146" marR="7146" marT="7146" marB="0" anchor="ctr">
                    <a:lnL>
                      <a:noFill/>
                    </a:lnL>
                    <a:lnR>
                      <a:noFill/>
                    </a:lnR>
                    <a:lnT>
                      <a:noFill/>
                    </a:lnT>
                    <a:lnB>
                      <a:noFill/>
                    </a:lnB>
                  </a:tcPr>
                </a:tc>
                <a:tc>
                  <a:txBody>
                    <a:bodyPr/>
                    <a:lstStyle/>
                    <a:p>
                      <a:pPr algn="ctr" fontAlgn="ctr"/>
                      <a:endParaRPr lang="en-US" sz="700" b="0" i="0" u="none" strike="noStrike">
                        <a:solidFill>
                          <a:srgbClr val="000000"/>
                        </a:solidFill>
                        <a:effectLst/>
                        <a:latin typeface="Calibri" panose="020F0502020204030204" pitchFamily="34" charset="0"/>
                      </a:endParaRPr>
                    </a:p>
                  </a:txBody>
                  <a:tcPr marL="7146" marR="7146" marT="7146" marB="0" anchor="ctr">
                    <a:lnL>
                      <a:noFill/>
                    </a:lnL>
                    <a:lnR>
                      <a:noFill/>
                    </a:lnR>
                    <a:lnT>
                      <a:noFill/>
                    </a:lnT>
                    <a:lnB>
                      <a:noFill/>
                    </a:lnB>
                  </a:tcPr>
                </a:tc>
                <a:extLst>
                  <a:ext uri="{0D108BD9-81ED-4DB2-BD59-A6C34878D82A}">
                    <a16:rowId xmlns:a16="http://schemas.microsoft.com/office/drawing/2014/main" val="2453277462"/>
                  </a:ext>
                </a:extLst>
              </a:tr>
              <a:tr h="216992">
                <a:tc>
                  <a:txBody>
                    <a:bodyPr/>
                    <a:lstStyle/>
                    <a:p>
                      <a:pPr algn="ctr" fontAlgn="ctr"/>
                      <a:r>
                        <a:rPr lang="en-US" sz="700" b="0" i="0" u="none" strike="noStrike">
                          <a:solidFill>
                            <a:srgbClr val="000000"/>
                          </a:solidFill>
                          <a:effectLst/>
                          <a:latin typeface="Calibri" panose="020F0502020204030204" pitchFamily="34" charset="0"/>
                        </a:rPr>
                        <a:t>G1</a:t>
                      </a:r>
                    </a:p>
                  </a:txBody>
                  <a:tcPr marL="7146" marR="7146" marT="7146" marB="0" anchor="ctr">
                    <a:lnL>
                      <a:noFill/>
                    </a:lnL>
                    <a:lnR>
                      <a:noFill/>
                    </a:lnR>
                    <a:lnT>
                      <a:noFill/>
                    </a:lnT>
                    <a:lnB>
                      <a:noFill/>
                    </a:lnB>
                  </a:tcPr>
                </a:tc>
                <a:tc>
                  <a:txBody>
                    <a:bodyPr/>
                    <a:lstStyle/>
                    <a:p>
                      <a:pPr algn="l" fontAlgn="ctr"/>
                      <a:r>
                        <a:rPr lang="en-US" sz="700" b="0" i="0" u="none" strike="noStrike">
                          <a:solidFill>
                            <a:srgbClr val="000000"/>
                          </a:solidFill>
                          <a:effectLst/>
                          <a:latin typeface="Calibri" panose="020F0502020204030204" pitchFamily="34" charset="0"/>
                        </a:rPr>
                        <a:t>West Sylvan</a:t>
                      </a:r>
                    </a:p>
                  </a:txBody>
                  <a:tcPr marL="7146" marR="7146" marT="7146" marB="0" anchor="ctr">
                    <a:lnL>
                      <a:noFill/>
                    </a:lnL>
                    <a:lnR>
                      <a:noFill/>
                    </a:lnR>
                    <a:lnT>
                      <a:noFill/>
                    </a:lnT>
                    <a:lnB>
                      <a:noFill/>
                    </a:lnB>
                  </a:tcPr>
                </a:tc>
                <a:tc>
                  <a:txBody>
                    <a:bodyPr/>
                    <a:lstStyle/>
                    <a:p>
                      <a:pPr algn="ctr" fontAlgn="ctr"/>
                      <a:r>
                        <a:rPr lang="en-US" sz="700" b="0" i="0" u="none" strike="noStrike">
                          <a:solidFill>
                            <a:srgbClr val="000000"/>
                          </a:solidFill>
                          <a:effectLst/>
                          <a:latin typeface="Calibri" panose="020F0502020204030204" pitchFamily="34" charset="0"/>
                        </a:rPr>
                        <a:t>Middle School</a:t>
                      </a:r>
                    </a:p>
                  </a:txBody>
                  <a:tcPr marL="7146" marR="7146" marT="7146" marB="0" anchor="ctr">
                    <a:lnL>
                      <a:noFill/>
                    </a:lnL>
                    <a:lnR>
                      <a:noFill/>
                    </a:lnR>
                    <a:lnT>
                      <a:noFill/>
                    </a:lnT>
                    <a:lnB>
                      <a:noFill/>
                    </a:lnB>
                  </a:tcPr>
                </a:tc>
                <a:tc>
                  <a:txBody>
                    <a:bodyPr/>
                    <a:lstStyle/>
                    <a:p>
                      <a:pPr algn="ctr" fontAlgn="ctr"/>
                      <a:r>
                        <a:rPr lang="en-US" sz="700" b="0" i="0" u="none" strike="noStrike">
                          <a:solidFill>
                            <a:srgbClr val="000000"/>
                          </a:solidFill>
                          <a:effectLst/>
                          <a:latin typeface="Calibri" panose="020F0502020204030204" pitchFamily="34" charset="0"/>
                        </a:rPr>
                        <a:t>Lincoln</a:t>
                      </a:r>
                    </a:p>
                  </a:txBody>
                  <a:tcPr marL="7146" marR="7146" marT="7146" marB="0" anchor="ctr">
                    <a:lnL>
                      <a:noFill/>
                    </a:lnL>
                    <a:lnR>
                      <a:noFill/>
                    </a:lnR>
                    <a:lnT>
                      <a:noFill/>
                    </a:lnT>
                    <a:lnB>
                      <a:noFill/>
                    </a:lnB>
                  </a:tcPr>
                </a:tc>
                <a:tc>
                  <a:txBody>
                    <a:bodyPr/>
                    <a:lstStyle/>
                    <a:p>
                      <a:pPr algn="ctr" fontAlgn="ctr"/>
                      <a:endParaRPr lang="en-US" sz="700" b="0" i="0" u="none" strike="noStrike">
                        <a:solidFill>
                          <a:srgbClr val="000000"/>
                        </a:solidFill>
                        <a:effectLst/>
                        <a:latin typeface="Calibri" panose="020F0502020204030204" pitchFamily="34" charset="0"/>
                      </a:endParaRPr>
                    </a:p>
                  </a:txBody>
                  <a:tcPr marL="7146" marR="7146" marT="7146" marB="0" anchor="ctr">
                    <a:lnL>
                      <a:noFill/>
                    </a:lnL>
                    <a:lnR>
                      <a:noFill/>
                    </a:lnR>
                    <a:lnT>
                      <a:noFill/>
                    </a:lnT>
                    <a:lnB>
                      <a:noFill/>
                    </a:lnB>
                  </a:tcPr>
                </a:tc>
                <a:extLst>
                  <a:ext uri="{0D108BD9-81ED-4DB2-BD59-A6C34878D82A}">
                    <a16:rowId xmlns:a16="http://schemas.microsoft.com/office/drawing/2014/main" val="248407807"/>
                  </a:ext>
                </a:extLst>
              </a:tr>
              <a:tr h="216992">
                <a:tc>
                  <a:txBody>
                    <a:bodyPr/>
                    <a:lstStyle/>
                    <a:p>
                      <a:pPr algn="ctr" fontAlgn="ctr"/>
                      <a:r>
                        <a:rPr lang="en-US" sz="700" b="0" i="0" u="none" strike="noStrike">
                          <a:solidFill>
                            <a:srgbClr val="000000"/>
                          </a:solidFill>
                          <a:effectLst/>
                          <a:latin typeface="Calibri" panose="020F0502020204030204" pitchFamily="34" charset="0"/>
                        </a:rPr>
                        <a:t>G1</a:t>
                      </a:r>
                    </a:p>
                  </a:txBody>
                  <a:tcPr marL="7146" marR="7146" marT="7146"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r>
                        <a:rPr lang="en-US" sz="700" b="0" i="0" u="none" strike="noStrike" dirty="0">
                          <a:solidFill>
                            <a:srgbClr val="000000"/>
                          </a:solidFill>
                          <a:effectLst/>
                          <a:latin typeface="Calibri" panose="020F0502020204030204" pitchFamily="34" charset="0"/>
                        </a:rPr>
                        <a:t>Woodstock</a:t>
                      </a:r>
                    </a:p>
                  </a:txBody>
                  <a:tcPr marL="7146" marR="7146" marT="7146"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panose="020F0502020204030204" pitchFamily="34" charset="0"/>
                        </a:rPr>
                        <a:t>K-5</a:t>
                      </a:r>
                    </a:p>
                  </a:txBody>
                  <a:tcPr marL="7146" marR="7146" marT="7146"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Calibri" panose="020F0502020204030204" pitchFamily="34" charset="0"/>
                        </a:rPr>
                        <a:t>Cleveland</a:t>
                      </a:r>
                    </a:p>
                  </a:txBody>
                  <a:tcPr marL="7146" marR="7146" marT="7146"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panose="020F0502020204030204" pitchFamily="34" charset="0"/>
                        </a:rPr>
                        <a:t> </a:t>
                      </a:r>
                    </a:p>
                  </a:txBody>
                  <a:tcPr marL="7146" marR="7146" marT="7146"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35867573"/>
                  </a:ext>
                </a:extLst>
              </a:tr>
            </a:tbl>
          </a:graphicData>
        </a:graphic>
      </p:graphicFrame>
      <p:sp>
        <p:nvSpPr>
          <p:cNvPr id="3" name="TextBox 2">
            <a:extLst>
              <a:ext uri="{FF2B5EF4-FFF2-40B4-BE49-F238E27FC236}">
                <a16:creationId xmlns:a16="http://schemas.microsoft.com/office/drawing/2014/main" id="{BE6FFDE2-B9FF-4C55-880E-C7D2D3DE202F}"/>
              </a:ext>
            </a:extLst>
          </p:cNvPr>
          <p:cNvSpPr txBox="1"/>
          <p:nvPr/>
        </p:nvSpPr>
        <p:spPr>
          <a:xfrm rot="19363013">
            <a:off x="4488197" y="3522859"/>
            <a:ext cx="3187068" cy="646331"/>
          </a:xfrm>
          <a:prstGeom prst="rect">
            <a:avLst/>
          </a:prstGeom>
          <a:solidFill>
            <a:srgbClr val="FF0000"/>
          </a:solidFill>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dirty="0"/>
              <a:t>“Pilot Project” </a:t>
            </a:r>
          </a:p>
          <a:p>
            <a:r>
              <a:rPr lang="en-US" dirty="0"/>
              <a:t>Fixture Replacement Complete</a:t>
            </a:r>
          </a:p>
        </p:txBody>
      </p:sp>
    </p:spTree>
    <p:extLst>
      <p:ext uri="{BB962C8B-B14F-4D97-AF65-F5344CB8AC3E}">
        <p14:creationId xmlns:p14="http://schemas.microsoft.com/office/powerpoint/2010/main" val="299420690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Digital Blue Tunnel 16x9">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E47727F9C891B44838DEDF0E46DE180" ma:contentTypeVersion="4" ma:contentTypeDescription="Create a new document." ma:contentTypeScope="" ma:versionID="cefa1acae34044cb6414d427bb207ceb">
  <xsd:schema xmlns:xsd="http://www.w3.org/2001/XMLSchema" xmlns:xs="http://www.w3.org/2001/XMLSchema" xmlns:p="http://schemas.microsoft.com/office/2006/metadata/properties" xmlns:ns2="ab6107b7-c6dd-426a-8875-cee954c4eede" targetNamespace="http://schemas.microsoft.com/office/2006/metadata/properties" ma:root="true" ma:fieldsID="aabbba9e3c84b895a87e4a7782d7f956" ns2:_="">
    <xsd:import namespace="ab6107b7-c6dd-426a-8875-cee954c4eed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b6107b7-c6dd-426a-8875-cee954c4eede"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96D7408-2D1F-4BEB-B83B-8300CCB66D8E}">
  <ds:schemaRefs>
    <ds:schemaRef ds:uri="http://schemas.microsoft.com/sharepoint/v3/contenttype/forms"/>
  </ds:schemaRefs>
</ds:datastoreItem>
</file>

<file path=customXml/itemProps2.xml><?xml version="1.0" encoding="utf-8"?>
<ds:datastoreItem xmlns:ds="http://schemas.openxmlformats.org/officeDocument/2006/customXml" ds:itemID="{38AAF776-38E5-432D-A374-C9FE0357A84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b6107b7-c6dd-426a-8875-cee954c4eed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B6FE22A-C44F-4609-81A3-F85884FF1F5E}">
  <ds:schemaRef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ab6107b7-c6dd-426a-8875-cee954c4eede"/>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0</TotalTime>
  <Words>2451</Words>
  <Application>Microsoft Office PowerPoint</Application>
  <PresentationFormat>Custom</PresentationFormat>
  <Paragraphs>808</Paragraphs>
  <Slides>32</Slides>
  <Notes>12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Arial</vt:lpstr>
      <vt:lpstr>Avenir Book</vt:lpstr>
      <vt:lpstr>Avenir Next</vt:lpstr>
      <vt:lpstr>Calibri</vt:lpstr>
      <vt:lpstr>Calibri Light</vt:lpstr>
      <vt:lpstr>Corbel</vt:lpstr>
      <vt:lpstr>Courier New</vt:lpstr>
      <vt:lpstr>HelveticaNeueLT Std</vt:lpstr>
      <vt:lpstr>Digital Blue Tunnel 16x9</vt:lpstr>
      <vt:lpstr>PowerPoint Presentation</vt:lpstr>
      <vt:lpstr>PowerPoint Presentation</vt:lpstr>
      <vt:lpstr>PowerPoint Presentation</vt:lpstr>
      <vt:lpstr>PowerPoint Presentation</vt:lpstr>
      <vt:lpstr>PowerPoint Presentation</vt:lpstr>
      <vt:lpstr>PowerPoint Presentation</vt:lpstr>
      <vt:lpstr>Pilot Project Lessons Learned</vt:lpstr>
      <vt:lpstr>Pilot Project Lessons Learned – Actions Taken</vt:lpstr>
      <vt:lpstr>Fixture Replacement Comprehensive List Group 1 (Pilot Program)</vt:lpstr>
      <vt:lpstr>Fixture Replacement  Group 2</vt:lpstr>
      <vt:lpstr>Fixture Replacement  Group 4</vt:lpstr>
      <vt:lpstr>Fixture Replacement Group 6</vt:lpstr>
      <vt:lpstr>PowerPoint Presentation</vt:lpstr>
      <vt:lpstr>CH2M Hill Lead Mitigation Contract</vt:lpstr>
      <vt:lpstr>Water Quality – Fixture Replacement: </vt:lpstr>
      <vt:lpstr>Fire Alarm Systems:</vt:lpstr>
      <vt:lpstr>Fire Sprinkler Systems:</vt:lpstr>
      <vt:lpstr>Fire Alarm Systems, Groups and Phasing:</vt:lpstr>
      <vt:lpstr>Fire Sprinkler Systems:</vt:lpstr>
      <vt:lpstr>Asbestos Abatement:</vt:lpstr>
      <vt:lpstr>Asbestos Abatement:</vt:lpstr>
      <vt:lpstr>Asbestos Abatement:</vt:lpstr>
      <vt:lpstr>PowerPoint Presentation</vt:lpstr>
      <vt:lpstr>Roofs/Building Envelopes/Foundations</vt:lpstr>
      <vt:lpstr>Roofs/Building Envelopes/Foundations</vt:lpstr>
      <vt:lpstr>ADA - Accessibility:</vt:lpstr>
      <vt:lpstr> Facilities Condition Assessment (FCA): </vt:lpstr>
      <vt:lpstr>Radon Mitigation Systems </vt:lpstr>
      <vt:lpstr>Radon Mitigation Systems </vt:lpstr>
      <vt:lpstr>Radon Mitigation Systems </vt:lpstr>
      <vt:lpstr>Radon Mitigation Systems </vt:lpstr>
      <vt:lpstr>Security:   Stakeholder Engagement with school site administration, staff and community members will begin soon!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 Safety, and Accessibility Committee – Keeping the Promise</dc:title>
  <dc:creator/>
  <cp:lastModifiedBy/>
  <cp:revision>2</cp:revision>
  <dcterms:modified xsi:type="dcterms:W3CDTF">2018-03-07T16:50:32Z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TC028952619991</vt:lpwstr>
  </property>
  <property fmtid="{D5CDD505-2E9C-101B-9397-08002B2CF9AE}" pid="3" name="ContentTypeId">
    <vt:lpwstr>0x0101004E47727F9C891B44838DEDF0E46DE180</vt:lpwstr>
  </property>
</Properties>
</file>